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258" r:id="rId3"/>
    <p:sldId id="262" r:id="rId4"/>
    <p:sldId id="276" r:id="rId5"/>
    <p:sldId id="277" r:id="rId6"/>
    <p:sldId id="278" r:id="rId7"/>
    <p:sldId id="279" r:id="rId8"/>
    <p:sldId id="280" r:id="rId9"/>
    <p:sldId id="281" r:id="rId10"/>
    <p:sldId id="282" r:id="rId11"/>
    <p:sldId id="283" r:id="rId12"/>
    <p:sldId id="284" r:id="rId13"/>
    <p:sldId id="285" r:id="rId14"/>
    <p:sldId id="273" r:id="rId15"/>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53" d="100"/>
          <a:sy n="153" d="100"/>
        </p:scale>
        <p:origin x="168" y="378"/>
      </p:cViewPr>
      <p:guideLst>
        <p:guide orient="horz" pos="1620"/>
        <p:guide pos="2880"/>
      </p:guideLst>
    </p:cSldViewPr>
  </p:slideViewPr>
  <p:notesTextViewPr>
    <p:cViewPr>
      <p:scale>
        <a:sx n="3" d="2"/>
        <a:sy n="3" d="2"/>
      </p:scale>
      <p:origin x="0" y="0"/>
    </p:cViewPr>
  </p:notesTextViewPr>
  <p:notesViewPr>
    <p:cSldViewPr>
      <p:cViewPr varScale="1">
        <p:scale>
          <a:sx n="108" d="100"/>
          <a:sy n="108" d="100"/>
        </p:scale>
        <p:origin x="7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4CBC376-739F-4B85-9D93-6A74D5A2CD21}" type="datetimeFigureOut">
              <a:rPr lang="en-US" smtClean="0"/>
              <a:pPr/>
              <a:t>1/23/2018</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DD25CFF-7BE2-4B94-B8BA-5764F4735248}" type="slidenum">
              <a:rPr lang="en-US" smtClean="0"/>
              <a:pPr/>
              <a:t>‹#›</a:t>
            </a:fld>
            <a:endParaRPr lang="en-US"/>
          </a:p>
        </p:txBody>
      </p:sp>
    </p:spTree>
    <p:extLst>
      <p:ext uri="{BB962C8B-B14F-4D97-AF65-F5344CB8AC3E}">
        <p14:creationId xmlns:p14="http://schemas.microsoft.com/office/powerpoint/2010/main" val="2707368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79F49AED-2701-4563-8C53-40795C402EBA}" type="datetimeFigureOut">
              <a:rPr lang="en-US" smtClean="0"/>
              <a:pPr/>
              <a:t>1/23/2018</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26A2E7E2-C79F-43C9-B2C6-59CA0DFC87FF}" type="slidenum">
              <a:rPr lang="en-US" smtClean="0"/>
              <a:pPr/>
              <a:t>‹#›</a:t>
            </a:fld>
            <a:endParaRPr lang="en-US"/>
          </a:p>
        </p:txBody>
      </p:sp>
    </p:spTree>
    <p:extLst>
      <p:ext uri="{BB962C8B-B14F-4D97-AF65-F5344CB8AC3E}">
        <p14:creationId xmlns:p14="http://schemas.microsoft.com/office/powerpoint/2010/main" val="330773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dirty="0"/>
          </a:p>
        </p:txBody>
      </p:sp>
      <p:sp>
        <p:nvSpPr>
          <p:cNvPr id="6" name="Footer Placeholder 5"/>
          <p:cNvSpPr>
            <a:spLocks noGrp="1"/>
          </p:cNvSpPr>
          <p:nvPr>
            <p:ph type="ftr" sz="quarter" idx="12"/>
          </p:nvPr>
        </p:nvSpPr>
        <p:spPr>
          <a:xfrm>
            <a:off x="0" y="6513910"/>
            <a:ext cx="822960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229599" y="6513910"/>
            <a:ext cx="912284" cy="3429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567312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443101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589145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708152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586386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14</a:t>
            </a:fld>
            <a:endParaRPr lang="en-US"/>
          </a:p>
        </p:txBody>
      </p:sp>
    </p:spTree>
    <p:extLst>
      <p:ext uri="{BB962C8B-B14F-4D97-AF65-F5344CB8AC3E}">
        <p14:creationId xmlns:p14="http://schemas.microsoft.com/office/powerpoint/2010/main" val="2421825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636398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3</a:t>
            </a:fld>
            <a:endParaRPr lang="en-US"/>
          </a:p>
        </p:txBody>
      </p:sp>
    </p:spTree>
    <p:extLst>
      <p:ext uri="{BB962C8B-B14F-4D97-AF65-F5344CB8AC3E}">
        <p14:creationId xmlns:p14="http://schemas.microsoft.com/office/powerpoint/2010/main" val="1619579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899481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099822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80427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543809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1932534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1/23/2018 3:55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4275236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d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4.pd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1" y="1428751"/>
            <a:ext cx="7681913" cy="1142621"/>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50" y="3258741"/>
            <a:ext cx="7681913" cy="346249"/>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UNCC_Belk_Logo_White [Converted].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971550"/>
            <a:ext cx="9144000" cy="2402012"/>
          </a:xfrm>
          <a:prstGeom prst="rect">
            <a:avLst/>
          </a:prstGeom>
        </p:spPr>
      </p:pic>
      <p:sp>
        <p:nvSpPr>
          <p:cNvPr id="2" name="Title 1"/>
          <p:cNvSpPr>
            <a:spLocks noGrp="1"/>
          </p:cNvSpPr>
          <p:nvPr>
            <p:ph type="ctrTitle"/>
          </p:nvPr>
        </p:nvSpPr>
        <p:spPr>
          <a:xfrm>
            <a:off x="1369219" y="487354"/>
            <a:ext cx="7043208" cy="1142621"/>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3258741"/>
            <a:ext cx="7043208" cy="346249"/>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1766887"/>
            <a:ext cx="7690114" cy="1038746"/>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8" name="Picture 7" descr="UNCC_Belk_Logo_White [Converted].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058664"/>
            <a:ext cx="8382000" cy="2188907"/>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Belk_Logo_White [Converted].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059656"/>
            <a:ext cx="8382000" cy="2188907"/>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Belk_Logo_White [Converted].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058665"/>
            <a:ext cx="4114800" cy="217259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58665"/>
            <a:ext cx="4114800" cy="217259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descr="UNCC_Belk_Logo_White [Converted].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4" name="Picture 3" descr="UNCC_Belk_Logo_White [Converted].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UNCC_Belk_Logo_White [Converted].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172641"/>
            <a:ext cx="8382000" cy="67710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059657"/>
            <a:ext cx="8382000" cy="2188907"/>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1" y="667129"/>
            <a:ext cx="7681913" cy="1142621"/>
          </a:xfrm>
        </p:spPr>
        <p:txBody>
          <a:bodyPr/>
          <a:lstStyle/>
          <a:p>
            <a:r>
              <a:rPr lang="en-US" dirty="0" smtClean="0"/>
              <a:t>Belk College of Business Undergraduate Programs</a:t>
            </a:r>
            <a:br>
              <a:rPr lang="en-US" dirty="0" smtClean="0"/>
            </a:br>
            <a:r>
              <a:rPr lang="en-US" dirty="0" smtClean="0"/>
              <a:t>Curriculum Mapping Project</a:t>
            </a:r>
            <a:endParaRPr lang="en-US" dirty="0"/>
          </a:p>
        </p:txBody>
      </p:sp>
      <p:sp>
        <p:nvSpPr>
          <p:cNvPr id="3" name="Subtitle 2"/>
          <p:cNvSpPr>
            <a:spLocks noGrp="1"/>
          </p:cNvSpPr>
          <p:nvPr>
            <p:ph type="subTitle" idx="1"/>
          </p:nvPr>
        </p:nvSpPr>
        <p:spPr>
          <a:xfrm>
            <a:off x="685801" y="3068241"/>
            <a:ext cx="7681913" cy="1027509"/>
          </a:xfrm>
        </p:spPr>
        <p:txBody>
          <a:bodyPr>
            <a:normAutofit fontScale="92500" lnSpcReduction="20000"/>
          </a:bodyPr>
          <a:lstStyle/>
          <a:p>
            <a:endParaRPr lang="en-US" dirty="0" smtClean="0"/>
          </a:p>
          <a:p>
            <a:r>
              <a:rPr lang="en-US" dirty="0" smtClean="0"/>
              <a:t>Nicole Tarr</a:t>
            </a:r>
          </a:p>
          <a:p>
            <a:r>
              <a:rPr lang="en-US" dirty="0" smtClean="0"/>
              <a:t>AAAT Meeting, September 2017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534400" cy="664797"/>
          </a:xfrm>
        </p:spPr>
        <p:txBody>
          <a:bodyPr/>
          <a:lstStyle/>
          <a:p>
            <a:r>
              <a:rPr lang="en-US" dirty="0" smtClean="0"/>
              <a:t>Curriculum Mapping Project: Phase 2</a:t>
            </a:r>
            <a:endParaRPr lang="en-US" dirty="0"/>
          </a:p>
        </p:txBody>
      </p:sp>
      <p:sp>
        <p:nvSpPr>
          <p:cNvPr id="3" name="Text Placeholder 2"/>
          <p:cNvSpPr>
            <a:spLocks noGrp="1"/>
          </p:cNvSpPr>
          <p:nvPr>
            <p:ph type="body" sz="quarter" idx="10"/>
          </p:nvPr>
        </p:nvSpPr>
        <p:spPr>
          <a:xfrm>
            <a:off x="381000" y="1058664"/>
            <a:ext cx="8382000" cy="1932837"/>
          </a:xfrm>
        </p:spPr>
        <p:txBody>
          <a:bodyPr/>
          <a:lstStyle/>
          <a:p>
            <a:r>
              <a:rPr lang="en-US" dirty="0" smtClean="0"/>
              <a:t>Summer project group met</a:t>
            </a:r>
          </a:p>
          <a:p>
            <a:pPr lvl="1"/>
            <a:r>
              <a:rPr lang="en-US" dirty="0" smtClean="0"/>
              <a:t>Developed game plan</a:t>
            </a:r>
          </a:p>
          <a:p>
            <a:pPr marL="517525" lvl="1" indent="0">
              <a:buNone/>
            </a:pPr>
            <a:endParaRPr lang="en-US" dirty="0" smtClean="0"/>
          </a:p>
          <a:p>
            <a:endParaRPr lang="en-US" dirty="0" smtClean="0"/>
          </a:p>
        </p:txBody>
      </p:sp>
    </p:spTree>
    <p:extLst>
      <p:ext uri="{BB962C8B-B14F-4D97-AF65-F5344CB8AC3E}">
        <p14:creationId xmlns:p14="http://schemas.microsoft.com/office/powerpoint/2010/main" val="86726253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2641"/>
            <a:ext cx="8763000" cy="1218795"/>
          </a:xfrm>
        </p:spPr>
        <p:txBody>
          <a:bodyPr/>
          <a:lstStyle/>
          <a:p>
            <a:r>
              <a:rPr lang="en-US" sz="4400" dirty="0" smtClean="0"/>
              <a:t>Curriculum Mapping Project: What’s Next</a:t>
            </a:r>
            <a:endParaRPr lang="en-US" sz="4400" dirty="0"/>
          </a:p>
        </p:txBody>
      </p:sp>
      <p:sp>
        <p:nvSpPr>
          <p:cNvPr id="3" name="Text Placeholder 2"/>
          <p:cNvSpPr>
            <a:spLocks noGrp="1"/>
          </p:cNvSpPr>
          <p:nvPr>
            <p:ph type="body" sz="quarter" idx="10"/>
          </p:nvPr>
        </p:nvSpPr>
        <p:spPr>
          <a:xfrm>
            <a:off x="381000" y="1058664"/>
            <a:ext cx="8382000" cy="3644075"/>
          </a:xfrm>
        </p:spPr>
        <p:txBody>
          <a:bodyPr/>
          <a:lstStyle/>
          <a:p>
            <a:r>
              <a:rPr lang="en-US" sz="2800" dirty="0" smtClean="0"/>
              <a:t>Director of Academic Planning and Accreditation developed curriculum map outline for each undergraduate major</a:t>
            </a:r>
          </a:p>
          <a:p>
            <a:pPr lvl="1"/>
            <a:r>
              <a:rPr lang="en-US" sz="2400" dirty="0"/>
              <a:t>Handout</a:t>
            </a:r>
          </a:p>
          <a:p>
            <a:pPr lvl="1"/>
            <a:r>
              <a:rPr lang="en-US" sz="2400" dirty="0" smtClean="0"/>
              <a:t>Contains BSBA core learning goals (assessed for AACSB) and major student learning outcomes (assessed for SACS)</a:t>
            </a:r>
          </a:p>
          <a:p>
            <a:r>
              <a:rPr lang="en-US" sz="2800" dirty="0"/>
              <a:t>Project faculty lead </a:t>
            </a:r>
            <a:r>
              <a:rPr lang="en-US" sz="2800" dirty="0" smtClean="0"/>
              <a:t>developing </a:t>
            </a:r>
            <a:r>
              <a:rPr lang="en-US" sz="2800" dirty="0"/>
              <a:t>prototype for Marketing major</a:t>
            </a:r>
          </a:p>
          <a:p>
            <a:r>
              <a:rPr lang="en-US" sz="2800" dirty="0" smtClean="0"/>
              <a:t>Share </a:t>
            </a:r>
            <a:r>
              <a:rPr lang="en-US" sz="2800" dirty="0"/>
              <a:t>project recommendations with </a:t>
            </a:r>
            <a:r>
              <a:rPr lang="en-US" sz="2800" dirty="0" smtClean="0"/>
              <a:t>UCALC</a:t>
            </a:r>
            <a:endParaRPr lang="en-US" sz="2800" dirty="0"/>
          </a:p>
        </p:txBody>
      </p:sp>
    </p:spTree>
    <p:extLst>
      <p:ext uri="{BB962C8B-B14F-4D97-AF65-F5344CB8AC3E}">
        <p14:creationId xmlns:p14="http://schemas.microsoft.com/office/powerpoint/2010/main" val="294137513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2641"/>
            <a:ext cx="8763000" cy="609398"/>
          </a:xfrm>
        </p:spPr>
        <p:txBody>
          <a:bodyPr/>
          <a:lstStyle/>
          <a:p>
            <a:r>
              <a:rPr lang="en-US" sz="4400" dirty="0" smtClean="0"/>
              <a:t>Curriculum Mapping Project: What’s Next</a:t>
            </a:r>
            <a:endParaRPr lang="en-US" sz="4400" dirty="0"/>
          </a:p>
        </p:txBody>
      </p:sp>
      <p:sp>
        <p:nvSpPr>
          <p:cNvPr id="3" name="Text Placeholder 2"/>
          <p:cNvSpPr>
            <a:spLocks noGrp="1"/>
          </p:cNvSpPr>
          <p:nvPr>
            <p:ph type="body" sz="quarter" idx="10"/>
          </p:nvPr>
        </p:nvSpPr>
        <p:spPr>
          <a:xfrm>
            <a:off x="381000" y="1058664"/>
            <a:ext cx="8382000" cy="2659190"/>
          </a:xfrm>
        </p:spPr>
        <p:txBody>
          <a:bodyPr/>
          <a:lstStyle/>
          <a:p>
            <a:r>
              <a:rPr lang="en-US" sz="2800" dirty="0" smtClean="0"/>
              <a:t>UCALC members will complete curriculum map for major(s) represented in their department</a:t>
            </a:r>
          </a:p>
          <a:p>
            <a:pPr lvl="1"/>
            <a:r>
              <a:rPr lang="en-US" sz="2400" dirty="0" smtClean="0"/>
              <a:t>Determine what knowledge and skills students have upon entering the program</a:t>
            </a:r>
          </a:p>
          <a:p>
            <a:pPr lvl="1"/>
            <a:r>
              <a:rPr lang="en-US" sz="2400" dirty="0" smtClean="0"/>
              <a:t>What students have gained at critical development points during their education</a:t>
            </a:r>
          </a:p>
          <a:p>
            <a:pPr lvl="1"/>
            <a:r>
              <a:rPr lang="en-US" sz="2400" dirty="0" smtClean="0"/>
              <a:t>Document progress in student learning</a:t>
            </a:r>
          </a:p>
        </p:txBody>
      </p:sp>
    </p:spTree>
    <p:extLst>
      <p:ext uri="{BB962C8B-B14F-4D97-AF65-F5344CB8AC3E}">
        <p14:creationId xmlns:p14="http://schemas.microsoft.com/office/powerpoint/2010/main" val="279486366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2641"/>
            <a:ext cx="8763000" cy="609398"/>
          </a:xfrm>
        </p:spPr>
        <p:txBody>
          <a:bodyPr/>
          <a:lstStyle/>
          <a:p>
            <a:r>
              <a:rPr lang="en-US" sz="4400" dirty="0" smtClean="0"/>
              <a:t>Curriculum Mapping Project: What’s Next</a:t>
            </a:r>
            <a:endParaRPr lang="en-US" sz="4400" dirty="0"/>
          </a:p>
        </p:txBody>
      </p:sp>
      <p:sp>
        <p:nvSpPr>
          <p:cNvPr id="3" name="Text Placeholder 2"/>
          <p:cNvSpPr>
            <a:spLocks noGrp="1"/>
          </p:cNvSpPr>
          <p:nvPr>
            <p:ph type="body" sz="quarter" idx="10"/>
          </p:nvPr>
        </p:nvSpPr>
        <p:spPr>
          <a:xfrm>
            <a:off x="381000" y="1058664"/>
            <a:ext cx="8382000" cy="3274743"/>
          </a:xfrm>
        </p:spPr>
        <p:txBody>
          <a:bodyPr/>
          <a:lstStyle/>
          <a:p>
            <a:r>
              <a:rPr lang="en-US" sz="2800" dirty="0" smtClean="0"/>
              <a:t>UCALC will review comprehensive maps</a:t>
            </a:r>
          </a:p>
          <a:p>
            <a:pPr lvl="1"/>
            <a:r>
              <a:rPr lang="en-US" sz="2400" dirty="0"/>
              <a:t>D</a:t>
            </a:r>
            <a:r>
              <a:rPr lang="en-US" sz="2400" dirty="0" smtClean="0"/>
              <a:t>ecide how to proceed, implement next steps</a:t>
            </a:r>
          </a:p>
          <a:p>
            <a:pPr lvl="2"/>
            <a:r>
              <a:rPr lang="en-US" sz="2000" dirty="0" smtClean="0"/>
              <a:t>Exploring course alignment with classroom instruction and assignments</a:t>
            </a:r>
          </a:p>
          <a:p>
            <a:pPr lvl="2"/>
            <a:r>
              <a:rPr lang="en-US" sz="2000" dirty="0" smtClean="0"/>
              <a:t>Ensuring difficulty of courses assessed are appropriate for the level of instruction (I, D, A)</a:t>
            </a:r>
          </a:p>
          <a:p>
            <a:r>
              <a:rPr lang="en-US" sz="2800" dirty="0" smtClean="0"/>
              <a:t>Provides further analysis of dual </a:t>
            </a:r>
            <a:r>
              <a:rPr lang="en-US" sz="2800" dirty="0" err="1" smtClean="0"/>
              <a:t>AoL</a:t>
            </a:r>
            <a:r>
              <a:rPr lang="en-US" sz="2800" dirty="0" smtClean="0"/>
              <a:t> plans, enabling UCALC to explore finding synergies between the core and major </a:t>
            </a:r>
            <a:r>
              <a:rPr lang="en-US" sz="2800" dirty="0" err="1" smtClean="0"/>
              <a:t>AoL</a:t>
            </a:r>
            <a:r>
              <a:rPr lang="en-US" sz="2800" dirty="0" smtClean="0"/>
              <a:t> plans</a:t>
            </a:r>
          </a:p>
        </p:txBody>
      </p:sp>
    </p:spTree>
    <p:extLst>
      <p:ext uri="{BB962C8B-B14F-4D97-AF65-F5344CB8AC3E}">
        <p14:creationId xmlns:p14="http://schemas.microsoft.com/office/powerpoint/2010/main" val="309518075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1994392"/>
          </a:xfrm>
        </p:spPr>
        <p:txBody>
          <a:bodyPr/>
          <a:lstStyle/>
          <a:p>
            <a:pPr algn="ctr"/>
            <a:r>
              <a:rPr lang="en-US" dirty="0" smtClean="0"/>
              <a:t/>
            </a:r>
            <a:br>
              <a:rPr lang="en-US" dirty="0" smtClean="0"/>
            </a:br>
            <a:r>
              <a:rPr lang="en-US" dirty="0"/>
              <a:t/>
            </a:r>
            <a:br>
              <a:rPr lang="en-US" dirty="0"/>
            </a:br>
            <a:r>
              <a:rPr lang="en-US" dirty="0" smtClean="0"/>
              <a:t>Questions?</a:t>
            </a:r>
            <a:endParaRPr lang="en-US" dirty="0"/>
          </a:p>
        </p:txBody>
      </p:sp>
    </p:spTree>
    <p:extLst>
      <p:ext uri="{BB962C8B-B14F-4D97-AF65-F5344CB8AC3E}">
        <p14:creationId xmlns:p14="http://schemas.microsoft.com/office/powerpoint/2010/main" val="247698477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Text Placeholder 2"/>
          <p:cNvSpPr>
            <a:spLocks noGrp="1"/>
          </p:cNvSpPr>
          <p:nvPr>
            <p:ph type="body" sz="quarter" idx="10"/>
          </p:nvPr>
        </p:nvSpPr>
        <p:spPr>
          <a:xfrm>
            <a:off x="381000" y="1058664"/>
            <a:ext cx="8382000" cy="2850011"/>
          </a:xfrm>
        </p:spPr>
        <p:txBody>
          <a:bodyPr/>
          <a:lstStyle/>
          <a:p>
            <a:r>
              <a:rPr lang="en-US" dirty="0" smtClean="0"/>
              <a:t>Overview</a:t>
            </a:r>
          </a:p>
          <a:p>
            <a:r>
              <a:rPr lang="en-US" dirty="0" smtClean="0"/>
              <a:t>Curriculum mapping project for the college’s undergraduate programs</a:t>
            </a:r>
          </a:p>
          <a:p>
            <a:pPr lvl="1"/>
            <a:r>
              <a:rPr lang="en-US" dirty="0"/>
              <a:t>P</a:t>
            </a:r>
            <a:r>
              <a:rPr lang="en-US" dirty="0" smtClean="0"/>
              <a:t>hase one</a:t>
            </a:r>
          </a:p>
          <a:p>
            <a:pPr lvl="1"/>
            <a:r>
              <a:rPr lang="en-US" dirty="0"/>
              <a:t>P</a:t>
            </a:r>
            <a:r>
              <a:rPr lang="en-US" dirty="0" smtClean="0"/>
              <a:t>hase two</a:t>
            </a:r>
          </a:p>
          <a:p>
            <a:pPr lvl="1"/>
            <a:r>
              <a:rPr lang="en-US" dirty="0"/>
              <a:t>W</a:t>
            </a:r>
            <a:r>
              <a:rPr lang="en-US" dirty="0" smtClean="0"/>
              <a:t>hat’s next</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Belk College Accreditations</a:t>
            </a:r>
            <a:endParaRPr lang="en-US" dirty="0"/>
          </a:p>
        </p:txBody>
      </p:sp>
      <p:sp>
        <p:nvSpPr>
          <p:cNvPr id="3" name="Text Placeholder 2"/>
          <p:cNvSpPr>
            <a:spLocks noGrp="1"/>
          </p:cNvSpPr>
          <p:nvPr>
            <p:ph type="body" sz="quarter" idx="10"/>
          </p:nvPr>
        </p:nvSpPr>
        <p:spPr>
          <a:xfrm>
            <a:off x="381000" y="971550"/>
            <a:ext cx="8382000" cy="3207032"/>
          </a:xfrm>
        </p:spPr>
        <p:txBody>
          <a:bodyPr/>
          <a:lstStyle/>
          <a:p>
            <a:r>
              <a:rPr lang="en-US" dirty="0" smtClean="0"/>
              <a:t>Southern Associate of Colleges and Schools Commission on Colleges (SACSCOC)</a:t>
            </a:r>
          </a:p>
          <a:p>
            <a:pPr lvl="1"/>
            <a:r>
              <a:rPr lang="en-US" dirty="0" smtClean="0"/>
              <a:t>Assess </a:t>
            </a:r>
            <a:r>
              <a:rPr lang="en-US" dirty="0"/>
              <a:t>undergraduate majors, graduate programs, certificates, </a:t>
            </a:r>
            <a:r>
              <a:rPr lang="en-US" dirty="0" smtClean="0"/>
              <a:t>PFS, general education</a:t>
            </a:r>
          </a:p>
          <a:p>
            <a:r>
              <a:rPr lang="en-US" dirty="0" smtClean="0"/>
              <a:t>Association to Advance Collegiate Schools of Business (AACSB)</a:t>
            </a:r>
          </a:p>
          <a:p>
            <a:pPr lvl="1"/>
            <a:r>
              <a:rPr lang="en-US" dirty="0" smtClean="0"/>
              <a:t>Assess degree programs</a:t>
            </a:r>
          </a:p>
        </p:txBody>
      </p:sp>
    </p:spTree>
    <p:extLst>
      <p:ext uri="{BB962C8B-B14F-4D97-AF65-F5344CB8AC3E}">
        <p14:creationId xmlns:p14="http://schemas.microsoft.com/office/powerpoint/2010/main" val="18282870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2641"/>
            <a:ext cx="8763000" cy="1329595"/>
          </a:xfrm>
        </p:spPr>
        <p:txBody>
          <a:bodyPr/>
          <a:lstStyle/>
          <a:p>
            <a:r>
              <a:rPr lang="en-US" dirty="0" smtClean="0"/>
              <a:t>Belk College Undergraduate Programs</a:t>
            </a:r>
            <a:endParaRPr lang="en-US" dirty="0"/>
          </a:p>
        </p:txBody>
      </p:sp>
      <p:sp>
        <p:nvSpPr>
          <p:cNvPr id="3" name="Text Placeholder 2"/>
          <p:cNvSpPr>
            <a:spLocks noGrp="1"/>
          </p:cNvSpPr>
          <p:nvPr>
            <p:ph type="body" sz="quarter" idx="10"/>
          </p:nvPr>
        </p:nvSpPr>
        <p:spPr>
          <a:xfrm>
            <a:off x="381000" y="1058664"/>
            <a:ext cx="8382000" cy="4013406"/>
          </a:xfrm>
        </p:spPr>
        <p:txBody>
          <a:bodyPr/>
          <a:lstStyle/>
          <a:p>
            <a:r>
              <a:rPr lang="en-US" dirty="0" smtClean="0"/>
              <a:t>Degrees</a:t>
            </a:r>
          </a:p>
          <a:p>
            <a:pPr lvl="1"/>
            <a:r>
              <a:rPr lang="en-US" b="1" dirty="0" smtClean="0"/>
              <a:t>Pre</a:t>
            </a:r>
            <a:r>
              <a:rPr lang="en-US" dirty="0" smtClean="0"/>
              <a:t> – Accounting, Business, Economics</a:t>
            </a:r>
          </a:p>
          <a:p>
            <a:pPr lvl="1"/>
            <a:r>
              <a:rPr lang="en-US" b="1" dirty="0" smtClean="0"/>
              <a:t>BS</a:t>
            </a:r>
            <a:r>
              <a:rPr lang="en-US" dirty="0" smtClean="0"/>
              <a:t> – Accounting, Economics</a:t>
            </a:r>
          </a:p>
          <a:p>
            <a:pPr lvl="1"/>
            <a:r>
              <a:rPr lang="en-US" b="1" dirty="0" smtClean="0"/>
              <a:t>BSBA</a:t>
            </a:r>
            <a:r>
              <a:rPr lang="en-US" dirty="0" smtClean="0"/>
              <a:t> – Business Administration, Finance, International Business, Management, Management Information Systems, Marketing, Operations and Supply Chain Management</a:t>
            </a:r>
          </a:p>
          <a:p>
            <a:r>
              <a:rPr lang="en-US" dirty="0" smtClean="0"/>
              <a:t>UCALC charged with overseeing curriculum   and </a:t>
            </a:r>
            <a:r>
              <a:rPr lang="en-US" dirty="0" err="1" smtClean="0"/>
              <a:t>AoL</a:t>
            </a:r>
            <a:endParaRPr lang="en-US" dirty="0" smtClean="0"/>
          </a:p>
        </p:txBody>
      </p:sp>
    </p:spTree>
    <p:extLst>
      <p:ext uri="{BB962C8B-B14F-4D97-AF65-F5344CB8AC3E}">
        <p14:creationId xmlns:p14="http://schemas.microsoft.com/office/powerpoint/2010/main" val="21592212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534400" cy="1329595"/>
          </a:xfrm>
        </p:spPr>
        <p:txBody>
          <a:bodyPr/>
          <a:lstStyle/>
          <a:p>
            <a:r>
              <a:rPr lang="en-US" dirty="0" smtClean="0"/>
              <a:t>Curriculum Mapping Project: Phase 1</a:t>
            </a:r>
            <a:endParaRPr lang="en-US" dirty="0"/>
          </a:p>
        </p:txBody>
      </p:sp>
      <p:sp>
        <p:nvSpPr>
          <p:cNvPr id="3" name="Text Placeholder 2"/>
          <p:cNvSpPr>
            <a:spLocks noGrp="1"/>
          </p:cNvSpPr>
          <p:nvPr>
            <p:ph type="body" sz="quarter" idx="10"/>
          </p:nvPr>
        </p:nvSpPr>
        <p:spPr>
          <a:xfrm>
            <a:off x="381000" y="1058664"/>
            <a:ext cx="8382000" cy="3293209"/>
          </a:xfrm>
        </p:spPr>
        <p:txBody>
          <a:bodyPr/>
          <a:lstStyle/>
          <a:p>
            <a:r>
              <a:rPr lang="en-US" dirty="0" smtClean="0"/>
              <a:t>UCALC completed curriculum mapping exercise for undergraduate BSBA core learning goals</a:t>
            </a:r>
          </a:p>
          <a:p>
            <a:pPr lvl="1"/>
            <a:r>
              <a:rPr lang="en-US" dirty="0" smtClean="0"/>
              <a:t>Map demonstrates where core learning goals are “introduced”, “developed”, and “mastered”</a:t>
            </a:r>
          </a:p>
          <a:p>
            <a:pPr lvl="2"/>
            <a:r>
              <a:rPr lang="en-US" dirty="0" smtClean="0"/>
              <a:t>Throughout undergraduate curriculum: General Education courses, BSBA core courses, required major courses for each of the college’s majors</a:t>
            </a:r>
          </a:p>
          <a:p>
            <a:pPr lvl="1"/>
            <a:r>
              <a:rPr lang="en-US" dirty="0" smtClean="0"/>
              <a:t>Handout</a:t>
            </a:r>
          </a:p>
        </p:txBody>
      </p:sp>
    </p:spTree>
    <p:extLst>
      <p:ext uri="{BB962C8B-B14F-4D97-AF65-F5344CB8AC3E}">
        <p14:creationId xmlns:p14="http://schemas.microsoft.com/office/powerpoint/2010/main" val="376161522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534400" cy="1329595"/>
          </a:xfrm>
        </p:spPr>
        <p:txBody>
          <a:bodyPr/>
          <a:lstStyle/>
          <a:p>
            <a:r>
              <a:rPr lang="en-US" dirty="0" smtClean="0"/>
              <a:t>Curriculum Mapping Project: Phase 1</a:t>
            </a:r>
            <a:endParaRPr lang="en-US" dirty="0"/>
          </a:p>
        </p:txBody>
      </p:sp>
      <p:sp>
        <p:nvSpPr>
          <p:cNvPr id="3" name="Text Placeholder 2"/>
          <p:cNvSpPr>
            <a:spLocks noGrp="1"/>
          </p:cNvSpPr>
          <p:nvPr>
            <p:ph type="body" sz="quarter" idx="10"/>
          </p:nvPr>
        </p:nvSpPr>
        <p:spPr>
          <a:xfrm>
            <a:off x="381000" y="1058664"/>
            <a:ext cx="8382000" cy="1969770"/>
          </a:xfrm>
        </p:spPr>
        <p:txBody>
          <a:bodyPr/>
          <a:lstStyle/>
          <a:p>
            <a:endParaRPr lang="en-US" dirty="0" smtClean="0"/>
          </a:p>
          <a:p>
            <a:r>
              <a:rPr lang="en-US" dirty="0" smtClean="0"/>
              <a:t>AACSB continuous improvement review and peer review team accreditation visit</a:t>
            </a:r>
          </a:p>
          <a:p>
            <a:r>
              <a:rPr lang="en-US" dirty="0" smtClean="0"/>
              <a:t>…now what?</a:t>
            </a:r>
          </a:p>
        </p:txBody>
      </p:sp>
    </p:spTree>
    <p:extLst>
      <p:ext uri="{BB962C8B-B14F-4D97-AF65-F5344CB8AC3E}">
        <p14:creationId xmlns:p14="http://schemas.microsoft.com/office/powerpoint/2010/main" val="13574143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534400" cy="664797"/>
          </a:xfrm>
        </p:spPr>
        <p:txBody>
          <a:bodyPr/>
          <a:lstStyle/>
          <a:p>
            <a:r>
              <a:rPr lang="en-US" dirty="0" smtClean="0"/>
              <a:t>Curriculum Mapping Project: Phase 2</a:t>
            </a:r>
            <a:endParaRPr lang="en-US" dirty="0"/>
          </a:p>
        </p:txBody>
      </p:sp>
      <p:sp>
        <p:nvSpPr>
          <p:cNvPr id="3" name="Text Placeholder 2"/>
          <p:cNvSpPr>
            <a:spLocks noGrp="1"/>
          </p:cNvSpPr>
          <p:nvPr>
            <p:ph type="body" sz="quarter" idx="10"/>
          </p:nvPr>
        </p:nvSpPr>
        <p:spPr>
          <a:xfrm>
            <a:off x="381000" y="1058664"/>
            <a:ext cx="8382000" cy="4013406"/>
          </a:xfrm>
        </p:spPr>
        <p:txBody>
          <a:bodyPr/>
          <a:lstStyle/>
          <a:p>
            <a:r>
              <a:rPr lang="en-US" dirty="0" smtClean="0"/>
              <a:t>Office of Assessment and Accreditation call for proposals</a:t>
            </a:r>
          </a:p>
          <a:p>
            <a:r>
              <a:rPr lang="en-US" dirty="0" smtClean="0"/>
              <a:t>Project</a:t>
            </a:r>
          </a:p>
          <a:p>
            <a:pPr lvl="1"/>
            <a:r>
              <a:rPr lang="en-US" dirty="0" smtClean="0"/>
              <a:t>Engage in collaborative project work to collectively examine next steps</a:t>
            </a:r>
          </a:p>
          <a:p>
            <a:pPr lvl="1"/>
            <a:r>
              <a:rPr lang="en-US" dirty="0" smtClean="0"/>
              <a:t>Identify best practices and obtain suggestions to expand on curriculum map work</a:t>
            </a:r>
          </a:p>
          <a:p>
            <a:pPr lvl="1"/>
            <a:r>
              <a:rPr lang="en-US" dirty="0" smtClean="0"/>
              <a:t>Find synergies across </a:t>
            </a:r>
            <a:r>
              <a:rPr lang="en-US" dirty="0" err="1" smtClean="0"/>
              <a:t>AoL</a:t>
            </a:r>
            <a:r>
              <a:rPr lang="en-US" dirty="0" smtClean="0"/>
              <a:t> plans for degrees and majors</a:t>
            </a:r>
          </a:p>
        </p:txBody>
      </p:sp>
    </p:spTree>
    <p:extLst>
      <p:ext uri="{BB962C8B-B14F-4D97-AF65-F5344CB8AC3E}">
        <p14:creationId xmlns:p14="http://schemas.microsoft.com/office/powerpoint/2010/main" val="130122739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534400" cy="664797"/>
          </a:xfrm>
        </p:spPr>
        <p:txBody>
          <a:bodyPr/>
          <a:lstStyle/>
          <a:p>
            <a:r>
              <a:rPr lang="en-US" dirty="0" smtClean="0"/>
              <a:t>Curriculum Mapping Project: Phase 2</a:t>
            </a:r>
            <a:endParaRPr lang="en-US" dirty="0"/>
          </a:p>
        </p:txBody>
      </p:sp>
      <p:sp>
        <p:nvSpPr>
          <p:cNvPr id="3" name="Text Placeholder 2"/>
          <p:cNvSpPr>
            <a:spLocks noGrp="1"/>
          </p:cNvSpPr>
          <p:nvPr>
            <p:ph type="body" sz="quarter" idx="10"/>
          </p:nvPr>
        </p:nvSpPr>
        <p:spPr>
          <a:xfrm>
            <a:off x="381000" y="1058664"/>
            <a:ext cx="8382000" cy="4013406"/>
          </a:xfrm>
        </p:spPr>
        <p:txBody>
          <a:bodyPr/>
          <a:lstStyle/>
          <a:p>
            <a:r>
              <a:rPr lang="en-US" dirty="0" smtClean="0"/>
              <a:t>Brainstormed with Director of Assessment suggestions for implementation</a:t>
            </a:r>
          </a:p>
          <a:p>
            <a:r>
              <a:rPr lang="en-US" dirty="0" smtClean="0"/>
              <a:t>Recommendations for implementation, phase I</a:t>
            </a:r>
          </a:p>
          <a:p>
            <a:pPr lvl="1"/>
            <a:r>
              <a:rPr lang="en-US" dirty="0" smtClean="0"/>
              <a:t>Develop curriculum map for each program that contains learning goals and SLOs</a:t>
            </a:r>
          </a:p>
          <a:p>
            <a:pPr lvl="1"/>
            <a:r>
              <a:rPr lang="en-US" dirty="0" smtClean="0"/>
              <a:t>Add brief description of type of assessment used</a:t>
            </a:r>
          </a:p>
          <a:p>
            <a:pPr lvl="1"/>
            <a:r>
              <a:rPr lang="en-US" dirty="0" smtClean="0"/>
              <a:t>Use curriculum maps to identify where making changes in curriculum could improve student learning</a:t>
            </a:r>
          </a:p>
        </p:txBody>
      </p:sp>
    </p:spTree>
    <p:extLst>
      <p:ext uri="{BB962C8B-B14F-4D97-AF65-F5344CB8AC3E}">
        <p14:creationId xmlns:p14="http://schemas.microsoft.com/office/powerpoint/2010/main" val="340749345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534400" cy="664797"/>
          </a:xfrm>
        </p:spPr>
        <p:txBody>
          <a:bodyPr/>
          <a:lstStyle/>
          <a:p>
            <a:r>
              <a:rPr lang="en-US" dirty="0" smtClean="0"/>
              <a:t>Curriculum Mapping Project: Phase 2</a:t>
            </a:r>
            <a:endParaRPr lang="en-US" dirty="0"/>
          </a:p>
        </p:txBody>
      </p:sp>
      <p:sp>
        <p:nvSpPr>
          <p:cNvPr id="3" name="Text Placeholder 2"/>
          <p:cNvSpPr>
            <a:spLocks noGrp="1"/>
          </p:cNvSpPr>
          <p:nvPr>
            <p:ph type="body" sz="quarter" idx="10"/>
          </p:nvPr>
        </p:nvSpPr>
        <p:spPr>
          <a:xfrm>
            <a:off x="381000" y="1058664"/>
            <a:ext cx="8382000" cy="4222694"/>
          </a:xfrm>
        </p:spPr>
        <p:txBody>
          <a:bodyPr/>
          <a:lstStyle/>
          <a:p>
            <a:r>
              <a:rPr lang="en-US" sz="2800" dirty="0" smtClean="0"/>
              <a:t>Recommendations for implementation, phase II</a:t>
            </a:r>
          </a:p>
          <a:p>
            <a:pPr lvl="1"/>
            <a:r>
              <a:rPr lang="en-US" sz="2400" dirty="0" smtClean="0"/>
              <a:t>Ensure course objectives align with learning goals and SLOs </a:t>
            </a:r>
          </a:p>
          <a:p>
            <a:pPr lvl="1"/>
            <a:r>
              <a:rPr lang="en-US" sz="2400" dirty="0" smtClean="0"/>
              <a:t>Ensure course objectives align with classroom instruction and assignments</a:t>
            </a:r>
          </a:p>
          <a:p>
            <a:pPr lvl="1"/>
            <a:r>
              <a:rPr lang="en-US" sz="2400" dirty="0" smtClean="0"/>
              <a:t>Participate in CTL Quality Matters training</a:t>
            </a:r>
          </a:p>
          <a:p>
            <a:pPr lvl="1"/>
            <a:r>
              <a:rPr lang="en-US" sz="2400" dirty="0" smtClean="0"/>
              <a:t>Ensure difficulty of course assessments are appropriate for level of instruction (I, D, M)</a:t>
            </a:r>
          </a:p>
          <a:p>
            <a:pPr lvl="1"/>
            <a:r>
              <a:rPr lang="en-US" sz="2400" dirty="0" smtClean="0"/>
              <a:t>Encourage faculty to help students “connect the dots” between course objectives and classroom instruction and assignments</a:t>
            </a:r>
          </a:p>
          <a:p>
            <a:pPr lvl="1"/>
            <a:endParaRPr lang="en-US" dirty="0" smtClean="0"/>
          </a:p>
        </p:txBody>
      </p:sp>
    </p:spTree>
    <p:extLst>
      <p:ext uri="{BB962C8B-B14F-4D97-AF65-F5344CB8AC3E}">
        <p14:creationId xmlns:p14="http://schemas.microsoft.com/office/powerpoint/2010/main" val="113931283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BelkCollege</Template>
  <TotalTime>3475</TotalTime>
  <Words>1771</Words>
  <Application>Microsoft Office PowerPoint</Application>
  <PresentationFormat>On-screen Show (16:9)</PresentationFormat>
  <Paragraphs>120</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Sample presentation slides</vt:lpstr>
      <vt:lpstr>Belk College of Business Undergraduate Programs Curriculum Mapping Project</vt:lpstr>
      <vt:lpstr>Overview</vt:lpstr>
      <vt:lpstr>Belk College Accreditations</vt:lpstr>
      <vt:lpstr>Belk College Undergraduate Programs</vt:lpstr>
      <vt:lpstr>Curriculum Mapping Project: Phase 1</vt:lpstr>
      <vt:lpstr>Curriculum Mapping Project: Phase 1</vt:lpstr>
      <vt:lpstr>Curriculum Mapping Project: Phase 2</vt:lpstr>
      <vt:lpstr>Curriculum Mapping Project: Phase 2</vt:lpstr>
      <vt:lpstr>Curriculum Mapping Project: Phase 2</vt:lpstr>
      <vt:lpstr>Curriculum Mapping Project: Phase 2</vt:lpstr>
      <vt:lpstr>Curriculum Mapping Project: What’s Next</vt:lpstr>
      <vt:lpstr>Curriculum Mapping Project: What’s Next</vt:lpstr>
      <vt:lpstr>Curriculum Mapping Project: What’s Next</vt:lpstr>
      <vt:lpstr>  Questions?</vt:lpstr>
    </vt:vector>
  </TitlesOfParts>
  <Company>UNC Charlotte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Belk College of Business Continuous Improvement</dc:title>
  <dc:creator>Tarr, Nicole</dc:creator>
  <cp:lastModifiedBy>Holder, Rochelle</cp:lastModifiedBy>
  <cp:revision>60</cp:revision>
  <cp:lastPrinted>2015-04-09T14:26:01Z</cp:lastPrinted>
  <dcterms:created xsi:type="dcterms:W3CDTF">2015-03-23T15:01:49Z</dcterms:created>
  <dcterms:modified xsi:type="dcterms:W3CDTF">2018-01-23T20:56:34Z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TC102867421033</vt:lpwstr>
  </property>
</Properties>
</file>