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75" r:id="rId3"/>
    <p:sldId id="285" r:id="rId4"/>
    <p:sldId id="270" r:id="rId5"/>
    <p:sldId id="277" r:id="rId6"/>
    <p:sldId id="278" r:id="rId7"/>
    <p:sldId id="272" r:id="rId8"/>
    <p:sldId id="279" r:id="rId9"/>
    <p:sldId id="271" r:id="rId10"/>
    <p:sldId id="286" r:id="rId11"/>
    <p:sldId id="273" r:id="rId12"/>
    <p:sldId id="280" r:id="rId13"/>
    <p:sldId id="283" r:id="rId14"/>
    <p:sldId id="263" r:id="rId15"/>
    <p:sldId id="267" r:id="rId16"/>
    <p:sldId id="264" r:id="rId17"/>
    <p:sldId id="265" r:id="rId18"/>
    <p:sldId id="260" r:id="rId19"/>
    <p:sldId id="269" r:id="rId20"/>
    <p:sldId id="262" r:id="rId21"/>
    <p:sldId id="268" r:id="rId22"/>
    <p:sldId id="284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6600"/>
    <a:srgbClr val="00703C"/>
    <a:srgbClr val="19FF9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C732B-A04A-4956-A1A2-EC49C6B8C5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0D9DB-9D0C-4E21-87C2-7C6C4FFC1732}">
      <dgm:prSet phldrT="[Text]"/>
      <dgm:spPr>
        <a:solidFill>
          <a:srgbClr val="00703C"/>
        </a:solidFill>
      </dgm:spPr>
      <dgm:t>
        <a:bodyPr/>
        <a:lstStyle/>
        <a:p>
          <a:r>
            <a:rPr lang="en-US" dirty="0" smtClean="0"/>
            <a:t>2012-2013: </a:t>
          </a:r>
          <a:endParaRPr lang="en-US" dirty="0"/>
        </a:p>
      </dgm:t>
    </dgm:pt>
    <dgm:pt modelId="{028BA56E-CA5A-46F1-81B2-744300882ABA}" type="parTrans" cxnId="{DBB62244-8BAA-4979-9D2F-56C780A4C1C0}">
      <dgm:prSet/>
      <dgm:spPr/>
      <dgm:t>
        <a:bodyPr/>
        <a:lstStyle/>
        <a:p>
          <a:endParaRPr lang="en-US"/>
        </a:p>
      </dgm:t>
    </dgm:pt>
    <dgm:pt modelId="{1DDE6F7F-ED04-48B0-A489-24A5DC72B00A}" type="sibTrans" cxnId="{DBB62244-8BAA-4979-9D2F-56C780A4C1C0}">
      <dgm:prSet/>
      <dgm:spPr/>
      <dgm:t>
        <a:bodyPr/>
        <a:lstStyle/>
        <a:p>
          <a:endParaRPr lang="en-US"/>
        </a:p>
      </dgm:t>
    </dgm:pt>
    <dgm:pt modelId="{9A1EDBBC-C0F3-4CA8-9703-745D4A1672FB}">
      <dgm:prSet phldrT="[Text]"/>
      <dgm:spPr>
        <a:solidFill>
          <a:srgbClr val="00703C"/>
        </a:solidFill>
      </dgm:spPr>
      <dgm:t>
        <a:bodyPr/>
        <a:lstStyle/>
        <a:p>
          <a:r>
            <a:rPr lang="en-US" dirty="0" smtClean="0"/>
            <a:t>2013-2014:</a:t>
          </a:r>
          <a:endParaRPr lang="en-US" dirty="0"/>
        </a:p>
      </dgm:t>
    </dgm:pt>
    <dgm:pt modelId="{9CFA1815-D759-4497-9615-D7B431CB44FB}" type="parTrans" cxnId="{87C39911-5230-4B04-A80F-B431EFFDA3F4}">
      <dgm:prSet/>
      <dgm:spPr/>
      <dgm:t>
        <a:bodyPr/>
        <a:lstStyle/>
        <a:p>
          <a:endParaRPr lang="en-US"/>
        </a:p>
      </dgm:t>
    </dgm:pt>
    <dgm:pt modelId="{83EED4EB-D618-4843-9AEB-FF8C976320FC}" type="sibTrans" cxnId="{87C39911-5230-4B04-A80F-B431EFFDA3F4}">
      <dgm:prSet/>
      <dgm:spPr/>
      <dgm:t>
        <a:bodyPr/>
        <a:lstStyle/>
        <a:p>
          <a:endParaRPr lang="en-US"/>
        </a:p>
      </dgm:t>
    </dgm:pt>
    <dgm:pt modelId="{76F79A4B-F83D-4BB1-80BD-6530CF32837B}">
      <dgm:prSet phldrT="[Text]"/>
      <dgm:spPr>
        <a:solidFill>
          <a:srgbClr val="00703C"/>
        </a:solidFill>
      </dgm:spPr>
      <dgm:t>
        <a:bodyPr/>
        <a:lstStyle/>
        <a:p>
          <a:r>
            <a:rPr lang="en-US" dirty="0" smtClean="0"/>
            <a:t>Fall 2014:</a:t>
          </a:r>
          <a:endParaRPr lang="en-US" dirty="0"/>
        </a:p>
      </dgm:t>
    </dgm:pt>
    <dgm:pt modelId="{C98F11FC-7096-4874-B4C9-3D71D060306D}" type="parTrans" cxnId="{1A9160C1-2FC3-47C6-9BAA-DD54630C43D8}">
      <dgm:prSet/>
      <dgm:spPr/>
      <dgm:t>
        <a:bodyPr/>
        <a:lstStyle/>
        <a:p>
          <a:endParaRPr lang="en-US"/>
        </a:p>
      </dgm:t>
    </dgm:pt>
    <dgm:pt modelId="{39CEDC7D-1095-41E5-82E5-17A31C7BEEB5}" type="sibTrans" cxnId="{1A9160C1-2FC3-47C6-9BAA-DD54630C43D8}">
      <dgm:prSet/>
      <dgm:spPr/>
      <dgm:t>
        <a:bodyPr/>
        <a:lstStyle/>
        <a:p>
          <a:endParaRPr lang="en-US"/>
        </a:p>
      </dgm:t>
    </dgm:pt>
    <dgm:pt modelId="{2B9CD728-D2D8-45C7-BE96-F08C2CD39BC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400" dirty="0" smtClean="0"/>
            <a:t>Exploring,</a:t>
          </a:r>
          <a:r>
            <a:rPr lang="en-US" sz="2400" baseline="0" dirty="0" smtClean="0"/>
            <a:t> Learning, Sharing</a:t>
          </a:r>
          <a:endParaRPr lang="en-US" sz="2400" dirty="0"/>
        </a:p>
      </dgm:t>
    </dgm:pt>
    <dgm:pt modelId="{DA7839AF-B86C-4F13-8354-519BD1D41E23}" type="parTrans" cxnId="{41C4779B-6CC3-4765-89C5-83D5A798AB0B}">
      <dgm:prSet/>
      <dgm:spPr/>
      <dgm:t>
        <a:bodyPr/>
        <a:lstStyle/>
        <a:p>
          <a:endParaRPr lang="en-US"/>
        </a:p>
      </dgm:t>
    </dgm:pt>
    <dgm:pt modelId="{6899ADEF-1AD5-423B-8D3F-B8E51E586C3B}" type="sibTrans" cxnId="{41C4779B-6CC3-4765-89C5-83D5A798AB0B}">
      <dgm:prSet/>
      <dgm:spPr/>
      <dgm:t>
        <a:bodyPr/>
        <a:lstStyle/>
        <a:p>
          <a:endParaRPr lang="en-US"/>
        </a:p>
      </dgm:t>
    </dgm:pt>
    <dgm:pt modelId="{22F98981-336C-45AA-B99C-422EB86722F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400" dirty="0" smtClean="0"/>
            <a:t>Begin</a:t>
          </a:r>
          <a:r>
            <a:rPr lang="en-US" sz="2400" baseline="0" dirty="0" smtClean="0"/>
            <a:t> to embed skills and knowledge in courses</a:t>
          </a:r>
          <a:endParaRPr lang="en-US" sz="2400" dirty="0"/>
        </a:p>
      </dgm:t>
    </dgm:pt>
    <dgm:pt modelId="{00747B95-B55B-470C-959C-D4C1C8C01C29}" type="parTrans" cxnId="{24D803A9-7D50-424F-871D-8831C371DD19}">
      <dgm:prSet/>
      <dgm:spPr/>
      <dgm:t>
        <a:bodyPr/>
        <a:lstStyle/>
        <a:p>
          <a:endParaRPr lang="en-US"/>
        </a:p>
      </dgm:t>
    </dgm:pt>
    <dgm:pt modelId="{ADDDA903-8FEC-4025-B209-23D2E8312310}" type="sibTrans" cxnId="{24D803A9-7D50-424F-871D-8831C371DD19}">
      <dgm:prSet/>
      <dgm:spPr/>
      <dgm:t>
        <a:bodyPr/>
        <a:lstStyle/>
        <a:p>
          <a:endParaRPr lang="en-US"/>
        </a:p>
      </dgm:t>
    </dgm:pt>
    <dgm:pt modelId="{71D46F13-4C69-483C-A770-198D1C24C394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400" dirty="0" smtClean="0"/>
            <a:t>First</a:t>
          </a:r>
          <a:r>
            <a:rPr lang="en-US" sz="2400" baseline="0" dirty="0" smtClean="0"/>
            <a:t> edTPA products completed during student teaching </a:t>
          </a:r>
          <a:r>
            <a:rPr lang="en-US" sz="2000" baseline="0" dirty="0" smtClean="0"/>
            <a:t>(Elementary, Middle Grades/Secondary, TESL, Foreign Language)</a:t>
          </a:r>
          <a:endParaRPr lang="en-US" sz="2000" dirty="0"/>
        </a:p>
      </dgm:t>
    </dgm:pt>
    <dgm:pt modelId="{5CDAE6D2-7D88-4B72-8E96-15ABF5FB6AE2}" type="parTrans" cxnId="{438F965C-A16E-412B-B889-496A39862EF2}">
      <dgm:prSet/>
      <dgm:spPr/>
      <dgm:t>
        <a:bodyPr/>
        <a:lstStyle/>
        <a:p>
          <a:endParaRPr lang="en-US"/>
        </a:p>
      </dgm:t>
    </dgm:pt>
    <dgm:pt modelId="{14D343DC-E824-4D5C-9D11-1DB9BE5E0FFA}" type="sibTrans" cxnId="{438F965C-A16E-412B-B889-496A39862EF2}">
      <dgm:prSet/>
      <dgm:spPr/>
      <dgm:t>
        <a:bodyPr/>
        <a:lstStyle/>
        <a:p>
          <a:endParaRPr lang="en-US"/>
        </a:p>
      </dgm:t>
    </dgm:pt>
    <dgm:pt modelId="{5659D337-5C68-426E-8A99-D40F53CE7F49}">
      <dgm:prSet/>
      <dgm:spPr>
        <a:solidFill>
          <a:srgbClr val="00703C"/>
        </a:solidFill>
      </dgm:spPr>
      <dgm:t>
        <a:bodyPr/>
        <a:lstStyle/>
        <a:p>
          <a:r>
            <a:rPr lang="en-US" dirty="0" smtClean="0"/>
            <a:t>Spring 2015:</a:t>
          </a:r>
          <a:endParaRPr lang="en-US" dirty="0"/>
        </a:p>
      </dgm:t>
    </dgm:pt>
    <dgm:pt modelId="{B8F53E76-4EB9-4CCD-B9EE-99AF42D92BC9}" type="parTrans" cxnId="{25F85FD3-9AD0-49B1-99F6-B402179FD3DD}">
      <dgm:prSet/>
      <dgm:spPr/>
      <dgm:t>
        <a:bodyPr/>
        <a:lstStyle/>
        <a:p>
          <a:endParaRPr lang="en-US"/>
        </a:p>
      </dgm:t>
    </dgm:pt>
    <dgm:pt modelId="{583BFDAE-3B3C-47FD-8D96-A1E0EB1E98ED}" type="sibTrans" cxnId="{25F85FD3-9AD0-49B1-99F6-B402179FD3DD}">
      <dgm:prSet/>
      <dgm:spPr/>
      <dgm:t>
        <a:bodyPr/>
        <a:lstStyle/>
        <a:p>
          <a:endParaRPr lang="en-US"/>
        </a:p>
      </dgm:t>
    </dgm:pt>
    <dgm:pt modelId="{F37AE497-B5C7-4547-BE28-A1BC2996933A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400" dirty="0" smtClean="0"/>
            <a:t>edTPA</a:t>
          </a:r>
          <a:r>
            <a:rPr lang="en-US" sz="2400" baseline="0" dirty="0" smtClean="0"/>
            <a:t> products added: Special Education, Early Childhood</a:t>
          </a:r>
          <a:endParaRPr lang="en-US" sz="2400" dirty="0"/>
        </a:p>
      </dgm:t>
    </dgm:pt>
    <dgm:pt modelId="{CF9838DC-D81D-48D6-B040-690F8908B661}" type="parTrans" cxnId="{A888FB0F-289B-4C27-B836-C0710E9FF050}">
      <dgm:prSet/>
      <dgm:spPr/>
      <dgm:t>
        <a:bodyPr/>
        <a:lstStyle/>
        <a:p>
          <a:endParaRPr lang="en-US"/>
        </a:p>
      </dgm:t>
    </dgm:pt>
    <dgm:pt modelId="{347C25FE-5B44-4215-8F62-B4A15B78DB58}" type="sibTrans" cxnId="{A888FB0F-289B-4C27-B836-C0710E9FF050}">
      <dgm:prSet/>
      <dgm:spPr/>
      <dgm:t>
        <a:bodyPr/>
        <a:lstStyle/>
        <a:p>
          <a:endParaRPr lang="en-US"/>
        </a:p>
      </dgm:t>
    </dgm:pt>
    <dgm:pt modelId="{31AC05CF-A89A-49C8-853C-91E89F499551}">
      <dgm:prSet/>
      <dgm:spPr>
        <a:solidFill>
          <a:srgbClr val="00703C"/>
        </a:solidFill>
      </dgm:spPr>
      <dgm:t>
        <a:bodyPr/>
        <a:lstStyle/>
        <a:p>
          <a:r>
            <a:rPr lang="en-US" dirty="0" smtClean="0"/>
            <a:t>Fall 2015:</a:t>
          </a:r>
          <a:endParaRPr lang="en-US" dirty="0"/>
        </a:p>
      </dgm:t>
    </dgm:pt>
    <dgm:pt modelId="{45C74099-2FFC-4A7D-B210-D7456B778C34}" type="parTrans" cxnId="{9661F9F6-FDA7-4EAC-8AAD-775668893506}">
      <dgm:prSet/>
      <dgm:spPr/>
      <dgm:t>
        <a:bodyPr/>
        <a:lstStyle/>
        <a:p>
          <a:endParaRPr lang="en-US"/>
        </a:p>
      </dgm:t>
    </dgm:pt>
    <dgm:pt modelId="{A21AAA6D-C76F-42E7-B791-6812A6B29FFB}" type="sibTrans" cxnId="{9661F9F6-FDA7-4EAC-8AAD-775668893506}">
      <dgm:prSet/>
      <dgm:spPr/>
      <dgm:t>
        <a:bodyPr/>
        <a:lstStyle/>
        <a:p>
          <a:endParaRPr lang="en-US"/>
        </a:p>
      </dgm:t>
    </dgm:pt>
    <dgm:pt modelId="{B4489591-359C-40F0-8078-06776568813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400" dirty="0" smtClean="0"/>
            <a:t>edTPA</a:t>
          </a:r>
          <a:r>
            <a:rPr lang="en-US" sz="2400" baseline="0" dirty="0" smtClean="0"/>
            <a:t> products added:  Fine and Visual Arts  (all programs fully implemented)</a:t>
          </a:r>
          <a:endParaRPr lang="en-US" sz="2400" dirty="0"/>
        </a:p>
      </dgm:t>
    </dgm:pt>
    <dgm:pt modelId="{069FAAD2-723D-4C11-ABCF-AB223D8FFB48}" type="parTrans" cxnId="{D7ED69CA-C183-4EA1-BB8C-598204EE3923}">
      <dgm:prSet/>
      <dgm:spPr/>
      <dgm:t>
        <a:bodyPr/>
        <a:lstStyle/>
        <a:p>
          <a:endParaRPr lang="en-US"/>
        </a:p>
      </dgm:t>
    </dgm:pt>
    <dgm:pt modelId="{495E72E2-869E-4F8D-96DB-4F9FFA92AD01}" type="sibTrans" cxnId="{D7ED69CA-C183-4EA1-BB8C-598204EE3923}">
      <dgm:prSet/>
      <dgm:spPr/>
      <dgm:t>
        <a:bodyPr/>
        <a:lstStyle/>
        <a:p>
          <a:endParaRPr lang="en-US"/>
        </a:p>
      </dgm:t>
    </dgm:pt>
    <dgm:pt modelId="{54F832F1-368D-4913-AF60-468D5D23822B}" type="pres">
      <dgm:prSet presAssocID="{B27C732B-A04A-4956-A1A2-EC49C6B8C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3FA0B-D1BE-4003-AB4A-DAD61097FA8C}" type="pres">
      <dgm:prSet presAssocID="{D4C0D9DB-9D0C-4E21-87C2-7C6C4FFC1732}" presName="linNode" presStyleCnt="0"/>
      <dgm:spPr/>
    </dgm:pt>
    <dgm:pt modelId="{4E048F50-0C0A-4FBA-B3F7-9E306EDC87F3}" type="pres">
      <dgm:prSet presAssocID="{D4C0D9DB-9D0C-4E21-87C2-7C6C4FFC1732}" presName="parentText" presStyleLbl="node1" presStyleIdx="0" presStyleCnt="5" custScaleX="69136" custScaleY="627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E754C-FCCC-4D2C-ABBE-8979F93C8303}" type="pres">
      <dgm:prSet presAssocID="{D4C0D9DB-9D0C-4E21-87C2-7C6C4FFC1732}" presName="descendantText" presStyleLbl="alignAccFollowNode1" presStyleIdx="0" presStyleCnt="5" custScaleX="11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F40CA-FEC4-4350-9BC4-21B19532B6B6}" type="pres">
      <dgm:prSet presAssocID="{1DDE6F7F-ED04-48B0-A489-24A5DC72B00A}" presName="sp" presStyleCnt="0"/>
      <dgm:spPr/>
    </dgm:pt>
    <dgm:pt modelId="{11F4C214-22D4-49FE-A12C-36CDDE644F73}" type="pres">
      <dgm:prSet presAssocID="{9A1EDBBC-C0F3-4CA8-9703-745D4A1672FB}" presName="linNode" presStyleCnt="0"/>
      <dgm:spPr/>
    </dgm:pt>
    <dgm:pt modelId="{E1B4E282-59DA-4437-A591-E9E42A5E4967}" type="pres">
      <dgm:prSet presAssocID="{9A1EDBBC-C0F3-4CA8-9703-745D4A1672FB}" presName="parentText" presStyleLbl="node1" presStyleIdx="1" presStyleCnt="5" custScaleX="69136" custScaleY="642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A9A33-D191-4FDE-B0A4-B68CFBA17DEF}" type="pres">
      <dgm:prSet presAssocID="{9A1EDBBC-C0F3-4CA8-9703-745D4A1672FB}" presName="descendantText" presStyleLbl="alignAccFollowNode1" presStyleIdx="1" presStyleCnt="5" custScaleX="11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481B7-9C85-4997-89BC-61ED0CEF79D6}" type="pres">
      <dgm:prSet presAssocID="{83EED4EB-D618-4843-9AEB-FF8C976320FC}" presName="sp" presStyleCnt="0"/>
      <dgm:spPr/>
    </dgm:pt>
    <dgm:pt modelId="{74D2A2D9-BCE2-4DA6-BAF6-9FD4A8D16895}" type="pres">
      <dgm:prSet presAssocID="{76F79A4B-F83D-4BB1-80BD-6530CF32837B}" presName="linNode" presStyleCnt="0"/>
      <dgm:spPr/>
    </dgm:pt>
    <dgm:pt modelId="{3304BB9D-139F-4A2D-803F-E8796BDDA4B8}" type="pres">
      <dgm:prSet presAssocID="{76F79A4B-F83D-4BB1-80BD-6530CF32837B}" presName="parentText" presStyleLbl="node1" presStyleIdx="2" presStyleCnt="5" custScaleX="69753" custScaleY="640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86019-937F-4723-8C98-6C8AD194DFDF}" type="pres">
      <dgm:prSet presAssocID="{76F79A4B-F83D-4BB1-80BD-6530CF32837B}" presName="descendantText" presStyleLbl="alignAccFollowNode1" presStyleIdx="2" presStyleCnt="5" custScaleX="112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3A6A8-9B48-4B3C-8123-44917521BF71}" type="pres">
      <dgm:prSet presAssocID="{39CEDC7D-1095-41E5-82E5-17A31C7BEEB5}" presName="sp" presStyleCnt="0"/>
      <dgm:spPr/>
    </dgm:pt>
    <dgm:pt modelId="{417490C5-474F-468E-9071-5E91672682E1}" type="pres">
      <dgm:prSet presAssocID="{5659D337-5C68-426E-8A99-D40F53CE7F49}" presName="linNode" presStyleCnt="0"/>
      <dgm:spPr/>
    </dgm:pt>
    <dgm:pt modelId="{78A6B9E8-E8AA-47C7-8E52-D2F2679D0B02}" type="pres">
      <dgm:prSet presAssocID="{5659D337-5C68-426E-8A99-D40F53CE7F49}" presName="parentText" presStyleLbl="node1" presStyleIdx="3" presStyleCnt="5" custScaleX="69136" custScaleY="661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DF3E-C598-4CB1-AA77-69E4BDBA75AA}" type="pres">
      <dgm:prSet presAssocID="{5659D337-5C68-426E-8A99-D40F53CE7F49}" presName="descendantText" presStyleLbl="alignAccFollowNode1" presStyleIdx="3" presStyleCnt="5" custScaleX="111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7E457-05C9-4758-B3B4-BF87A10F4EF3}" type="pres">
      <dgm:prSet presAssocID="{583BFDAE-3B3C-47FD-8D96-A1E0EB1E98ED}" presName="sp" presStyleCnt="0"/>
      <dgm:spPr/>
    </dgm:pt>
    <dgm:pt modelId="{5D96370D-ACC2-4447-92D4-0E7F8F2372AB}" type="pres">
      <dgm:prSet presAssocID="{31AC05CF-A89A-49C8-853C-91E89F499551}" presName="linNode" presStyleCnt="0"/>
      <dgm:spPr/>
    </dgm:pt>
    <dgm:pt modelId="{A6F71AEE-8396-4F0D-8A04-EED8BEA91422}" type="pres">
      <dgm:prSet presAssocID="{31AC05CF-A89A-49C8-853C-91E89F499551}" presName="parentText" presStyleLbl="node1" presStyleIdx="4" presStyleCnt="5" custScaleX="69753" custScaleY="618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96F38-2C5B-4FD7-A519-9CF73B582010}" type="pres">
      <dgm:prSet presAssocID="{31AC05CF-A89A-49C8-853C-91E89F499551}" presName="descendantText" presStyleLbl="alignAccFollowNode1" presStyleIdx="4" presStyleCnt="5" custScaleX="11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EAD977-B2A7-45DD-8A66-509D0E8D3105}" type="presOf" srcId="{F37AE497-B5C7-4547-BE28-A1BC2996933A}" destId="{0951DF3E-C598-4CB1-AA77-69E4BDBA75AA}" srcOrd="0" destOrd="0" presId="urn:microsoft.com/office/officeart/2005/8/layout/vList5"/>
    <dgm:cxn modelId="{1275DBA8-8DDC-457F-9F5D-2214C04542C8}" type="presOf" srcId="{D4C0D9DB-9D0C-4E21-87C2-7C6C4FFC1732}" destId="{4E048F50-0C0A-4FBA-B3F7-9E306EDC87F3}" srcOrd="0" destOrd="0" presId="urn:microsoft.com/office/officeart/2005/8/layout/vList5"/>
    <dgm:cxn modelId="{41C4779B-6CC3-4765-89C5-83D5A798AB0B}" srcId="{D4C0D9DB-9D0C-4E21-87C2-7C6C4FFC1732}" destId="{2B9CD728-D2D8-45C7-BE96-F08C2CD39BC6}" srcOrd="0" destOrd="0" parTransId="{DA7839AF-B86C-4F13-8354-519BD1D41E23}" sibTransId="{6899ADEF-1AD5-423B-8D3F-B8E51E586C3B}"/>
    <dgm:cxn modelId="{438F965C-A16E-412B-B889-496A39862EF2}" srcId="{76F79A4B-F83D-4BB1-80BD-6530CF32837B}" destId="{71D46F13-4C69-483C-A770-198D1C24C394}" srcOrd="0" destOrd="0" parTransId="{5CDAE6D2-7D88-4B72-8E96-15ABF5FB6AE2}" sibTransId="{14D343DC-E824-4D5C-9D11-1DB9BE5E0FFA}"/>
    <dgm:cxn modelId="{CA41690C-7C8A-4CA3-A0BD-BC96993C2A4F}" type="presOf" srcId="{B27C732B-A04A-4956-A1A2-EC49C6B8C524}" destId="{54F832F1-368D-4913-AF60-468D5D23822B}" srcOrd="0" destOrd="0" presId="urn:microsoft.com/office/officeart/2005/8/layout/vList5"/>
    <dgm:cxn modelId="{40E1A3EA-48DA-483B-96BA-B662CAF4F988}" type="presOf" srcId="{9A1EDBBC-C0F3-4CA8-9703-745D4A1672FB}" destId="{E1B4E282-59DA-4437-A591-E9E42A5E4967}" srcOrd="0" destOrd="0" presId="urn:microsoft.com/office/officeart/2005/8/layout/vList5"/>
    <dgm:cxn modelId="{1A9160C1-2FC3-47C6-9BAA-DD54630C43D8}" srcId="{B27C732B-A04A-4956-A1A2-EC49C6B8C524}" destId="{76F79A4B-F83D-4BB1-80BD-6530CF32837B}" srcOrd="2" destOrd="0" parTransId="{C98F11FC-7096-4874-B4C9-3D71D060306D}" sibTransId="{39CEDC7D-1095-41E5-82E5-17A31C7BEEB5}"/>
    <dgm:cxn modelId="{18F5EC06-B3DF-41B7-B1F2-C48771F09499}" type="presOf" srcId="{22F98981-336C-45AA-B99C-422EB86722F0}" destId="{6C3A9A33-D191-4FDE-B0A4-B68CFBA17DEF}" srcOrd="0" destOrd="0" presId="urn:microsoft.com/office/officeart/2005/8/layout/vList5"/>
    <dgm:cxn modelId="{DBB62244-8BAA-4979-9D2F-56C780A4C1C0}" srcId="{B27C732B-A04A-4956-A1A2-EC49C6B8C524}" destId="{D4C0D9DB-9D0C-4E21-87C2-7C6C4FFC1732}" srcOrd="0" destOrd="0" parTransId="{028BA56E-CA5A-46F1-81B2-744300882ABA}" sibTransId="{1DDE6F7F-ED04-48B0-A489-24A5DC72B00A}"/>
    <dgm:cxn modelId="{C4668886-026C-4BB7-B108-0CCDA88A0B7E}" type="presOf" srcId="{5659D337-5C68-426E-8A99-D40F53CE7F49}" destId="{78A6B9E8-E8AA-47C7-8E52-D2F2679D0B02}" srcOrd="0" destOrd="0" presId="urn:microsoft.com/office/officeart/2005/8/layout/vList5"/>
    <dgm:cxn modelId="{9661F9F6-FDA7-4EAC-8AAD-775668893506}" srcId="{B27C732B-A04A-4956-A1A2-EC49C6B8C524}" destId="{31AC05CF-A89A-49C8-853C-91E89F499551}" srcOrd="4" destOrd="0" parTransId="{45C74099-2FFC-4A7D-B210-D7456B778C34}" sibTransId="{A21AAA6D-C76F-42E7-B791-6812A6B29FFB}"/>
    <dgm:cxn modelId="{91D72F0D-269F-4C4A-B902-C82EEC784945}" type="presOf" srcId="{31AC05CF-A89A-49C8-853C-91E89F499551}" destId="{A6F71AEE-8396-4F0D-8A04-EED8BEA91422}" srcOrd="0" destOrd="0" presId="urn:microsoft.com/office/officeart/2005/8/layout/vList5"/>
    <dgm:cxn modelId="{87C39911-5230-4B04-A80F-B431EFFDA3F4}" srcId="{B27C732B-A04A-4956-A1A2-EC49C6B8C524}" destId="{9A1EDBBC-C0F3-4CA8-9703-745D4A1672FB}" srcOrd="1" destOrd="0" parTransId="{9CFA1815-D759-4497-9615-D7B431CB44FB}" sibTransId="{83EED4EB-D618-4843-9AEB-FF8C976320FC}"/>
    <dgm:cxn modelId="{7785A852-7138-4F1B-9B41-1BC4DA2A74CF}" type="presOf" srcId="{76F79A4B-F83D-4BB1-80BD-6530CF32837B}" destId="{3304BB9D-139F-4A2D-803F-E8796BDDA4B8}" srcOrd="0" destOrd="0" presId="urn:microsoft.com/office/officeart/2005/8/layout/vList5"/>
    <dgm:cxn modelId="{41B0068B-28DD-45A6-8A5D-CF917878EE32}" type="presOf" srcId="{B4489591-359C-40F0-8078-06776568813F}" destId="{FB596F38-2C5B-4FD7-A519-9CF73B582010}" srcOrd="0" destOrd="0" presId="urn:microsoft.com/office/officeart/2005/8/layout/vList5"/>
    <dgm:cxn modelId="{09259E55-78CB-4B73-ACA1-E7EB0ACDED83}" type="presOf" srcId="{71D46F13-4C69-483C-A770-198D1C24C394}" destId="{D0986019-937F-4723-8C98-6C8AD194DFDF}" srcOrd="0" destOrd="0" presId="urn:microsoft.com/office/officeart/2005/8/layout/vList5"/>
    <dgm:cxn modelId="{24D803A9-7D50-424F-871D-8831C371DD19}" srcId="{9A1EDBBC-C0F3-4CA8-9703-745D4A1672FB}" destId="{22F98981-336C-45AA-B99C-422EB86722F0}" srcOrd="0" destOrd="0" parTransId="{00747B95-B55B-470C-959C-D4C1C8C01C29}" sibTransId="{ADDDA903-8FEC-4025-B209-23D2E8312310}"/>
    <dgm:cxn modelId="{A888FB0F-289B-4C27-B836-C0710E9FF050}" srcId="{5659D337-5C68-426E-8A99-D40F53CE7F49}" destId="{F37AE497-B5C7-4547-BE28-A1BC2996933A}" srcOrd="0" destOrd="0" parTransId="{CF9838DC-D81D-48D6-B040-690F8908B661}" sibTransId="{347C25FE-5B44-4215-8F62-B4A15B78DB58}"/>
    <dgm:cxn modelId="{9B6828FA-A0E4-4710-91DF-674440728FBE}" type="presOf" srcId="{2B9CD728-D2D8-45C7-BE96-F08C2CD39BC6}" destId="{7ADE754C-FCCC-4D2C-ABBE-8979F93C8303}" srcOrd="0" destOrd="0" presId="urn:microsoft.com/office/officeart/2005/8/layout/vList5"/>
    <dgm:cxn modelId="{D7ED69CA-C183-4EA1-BB8C-598204EE3923}" srcId="{31AC05CF-A89A-49C8-853C-91E89F499551}" destId="{B4489591-359C-40F0-8078-06776568813F}" srcOrd="0" destOrd="0" parTransId="{069FAAD2-723D-4C11-ABCF-AB223D8FFB48}" sibTransId="{495E72E2-869E-4F8D-96DB-4F9FFA92AD01}"/>
    <dgm:cxn modelId="{25F85FD3-9AD0-49B1-99F6-B402179FD3DD}" srcId="{B27C732B-A04A-4956-A1A2-EC49C6B8C524}" destId="{5659D337-5C68-426E-8A99-D40F53CE7F49}" srcOrd="3" destOrd="0" parTransId="{B8F53E76-4EB9-4CCD-B9EE-99AF42D92BC9}" sibTransId="{583BFDAE-3B3C-47FD-8D96-A1E0EB1E98ED}"/>
    <dgm:cxn modelId="{52F7A678-DDC1-4032-A337-BF574472AF1D}" type="presParOf" srcId="{54F832F1-368D-4913-AF60-468D5D23822B}" destId="{0783FA0B-D1BE-4003-AB4A-DAD61097FA8C}" srcOrd="0" destOrd="0" presId="urn:microsoft.com/office/officeart/2005/8/layout/vList5"/>
    <dgm:cxn modelId="{38A7E38C-C2C7-4E9D-BFF0-7663931987C0}" type="presParOf" srcId="{0783FA0B-D1BE-4003-AB4A-DAD61097FA8C}" destId="{4E048F50-0C0A-4FBA-B3F7-9E306EDC87F3}" srcOrd="0" destOrd="0" presId="urn:microsoft.com/office/officeart/2005/8/layout/vList5"/>
    <dgm:cxn modelId="{78009849-4A34-4699-B060-E01E270AB283}" type="presParOf" srcId="{0783FA0B-D1BE-4003-AB4A-DAD61097FA8C}" destId="{7ADE754C-FCCC-4D2C-ABBE-8979F93C8303}" srcOrd="1" destOrd="0" presId="urn:microsoft.com/office/officeart/2005/8/layout/vList5"/>
    <dgm:cxn modelId="{35B4BE5D-7302-40D6-9F16-53928438C5E5}" type="presParOf" srcId="{54F832F1-368D-4913-AF60-468D5D23822B}" destId="{2FBF40CA-FEC4-4350-9BC4-21B19532B6B6}" srcOrd="1" destOrd="0" presId="urn:microsoft.com/office/officeart/2005/8/layout/vList5"/>
    <dgm:cxn modelId="{BCB2A1E6-9DB9-4680-A3C2-D48416E2C024}" type="presParOf" srcId="{54F832F1-368D-4913-AF60-468D5D23822B}" destId="{11F4C214-22D4-49FE-A12C-36CDDE644F73}" srcOrd="2" destOrd="0" presId="urn:microsoft.com/office/officeart/2005/8/layout/vList5"/>
    <dgm:cxn modelId="{94579B18-BCE3-4F85-B6EF-BFFC19F8B585}" type="presParOf" srcId="{11F4C214-22D4-49FE-A12C-36CDDE644F73}" destId="{E1B4E282-59DA-4437-A591-E9E42A5E4967}" srcOrd="0" destOrd="0" presId="urn:microsoft.com/office/officeart/2005/8/layout/vList5"/>
    <dgm:cxn modelId="{58CC5DD8-2408-44DD-A519-036DB8F155CD}" type="presParOf" srcId="{11F4C214-22D4-49FE-A12C-36CDDE644F73}" destId="{6C3A9A33-D191-4FDE-B0A4-B68CFBA17DEF}" srcOrd="1" destOrd="0" presId="urn:microsoft.com/office/officeart/2005/8/layout/vList5"/>
    <dgm:cxn modelId="{47D1D050-D097-41C6-9223-46C1CA38FE4A}" type="presParOf" srcId="{54F832F1-368D-4913-AF60-468D5D23822B}" destId="{86E481B7-9C85-4997-89BC-61ED0CEF79D6}" srcOrd="3" destOrd="0" presId="urn:microsoft.com/office/officeart/2005/8/layout/vList5"/>
    <dgm:cxn modelId="{182C34DC-3609-45DC-A51E-C45A0B1F189C}" type="presParOf" srcId="{54F832F1-368D-4913-AF60-468D5D23822B}" destId="{74D2A2D9-BCE2-4DA6-BAF6-9FD4A8D16895}" srcOrd="4" destOrd="0" presId="urn:microsoft.com/office/officeart/2005/8/layout/vList5"/>
    <dgm:cxn modelId="{EFBF216B-1344-420D-A3D0-23CA57BBCD96}" type="presParOf" srcId="{74D2A2D9-BCE2-4DA6-BAF6-9FD4A8D16895}" destId="{3304BB9D-139F-4A2D-803F-E8796BDDA4B8}" srcOrd="0" destOrd="0" presId="urn:microsoft.com/office/officeart/2005/8/layout/vList5"/>
    <dgm:cxn modelId="{E73B1A98-BC11-4D6A-B043-7B3241AE6344}" type="presParOf" srcId="{74D2A2D9-BCE2-4DA6-BAF6-9FD4A8D16895}" destId="{D0986019-937F-4723-8C98-6C8AD194DFDF}" srcOrd="1" destOrd="0" presId="urn:microsoft.com/office/officeart/2005/8/layout/vList5"/>
    <dgm:cxn modelId="{E53DFF35-43D1-4F42-B201-3497354C88B7}" type="presParOf" srcId="{54F832F1-368D-4913-AF60-468D5D23822B}" destId="{EC13A6A8-9B48-4B3C-8123-44917521BF71}" srcOrd="5" destOrd="0" presId="urn:microsoft.com/office/officeart/2005/8/layout/vList5"/>
    <dgm:cxn modelId="{9453389F-3032-4C2C-88C1-C4CB9EBD2846}" type="presParOf" srcId="{54F832F1-368D-4913-AF60-468D5D23822B}" destId="{417490C5-474F-468E-9071-5E91672682E1}" srcOrd="6" destOrd="0" presId="urn:microsoft.com/office/officeart/2005/8/layout/vList5"/>
    <dgm:cxn modelId="{D42F5D90-5180-4D4C-8E2A-029919F054A9}" type="presParOf" srcId="{417490C5-474F-468E-9071-5E91672682E1}" destId="{78A6B9E8-E8AA-47C7-8E52-D2F2679D0B02}" srcOrd="0" destOrd="0" presId="urn:microsoft.com/office/officeart/2005/8/layout/vList5"/>
    <dgm:cxn modelId="{FFDEE8B5-1F60-43A3-A9C1-79743B453E5B}" type="presParOf" srcId="{417490C5-474F-468E-9071-5E91672682E1}" destId="{0951DF3E-C598-4CB1-AA77-69E4BDBA75AA}" srcOrd="1" destOrd="0" presId="urn:microsoft.com/office/officeart/2005/8/layout/vList5"/>
    <dgm:cxn modelId="{0840B67F-3F21-47B7-8022-203EC247765C}" type="presParOf" srcId="{54F832F1-368D-4913-AF60-468D5D23822B}" destId="{2487E457-05C9-4758-B3B4-BF87A10F4EF3}" srcOrd="7" destOrd="0" presId="urn:microsoft.com/office/officeart/2005/8/layout/vList5"/>
    <dgm:cxn modelId="{3D7264AC-6213-416D-9BF8-5216186BE376}" type="presParOf" srcId="{54F832F1-368D-4913-AF60-468D5D23822B}" destId="{5D96370D-ACC2-4447-92D4-0E7F8F2372AB}" srcOrd="8" destOrd="0" presId="urn:microsoft.com/office/officeart/2005/8/layout/vList5"/>
    <dgm:cxn modelId="{D8191ACE-ED49-4C2A-858E-A121DE49749B}" type="presParOf" srcId="{5D96370D-ACC2-4447-92D4-0E7F8F2372AB}" destId="{A6F71AEE-8396-4F0D-8A04-EED8BEA91422}" srcOrd="0" destOrd="0" presId="urn:microsoft.com/office/officeart/2005/8/layout/vList5"/>
    <dgm:cxn modelId="{00CB3BD1-7A02-42A1-8251-B419F4483B3E}" type="presParOf" srcId="{5D96370D-ACC2-4447-92D4-0E7F8F2372AB}" destId="{FB596F38-2C5B-4FD7-A519-9CF73B5820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4BF0-B864-46E1-96B3-9F51C7262D2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15C7-943D-44FE-8E76-29DFDB9BE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323A-B894-4266-8D59-D66CFE00E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93B1-49C9-2249-A866-7BF0D310A2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93B1-49C9-2249-A866-7BF0D310A2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455D4D-6ED5-47A6-A012-97DE7AE91EB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EBA854B-72C1-4AB5-AC99-E7EDA0D7AB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dassessment.uncc.edu/home/comprehensive-assessment-system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5A4"/>
                </a:solidFill>
              </a:rPr>
              <a:t>College of Education:</a:t>
            </a:r>
            <a:r>
              <a:rPr lang="en-US" sz="3600" dirty="0" smtClean="0">
                <a:solidFill>
                  <a:srgbClr val="0065A4"/>
                </a:solidFill>
              </a:rPr>
              <a:t/>
            </a:r>
            <a:br>
              <a:rPr lang="en-US" sz="3600" dirty="0" smtClean="0">
                <a:solidFill>
                  <a:srgbClr val="0065A4"/>
                </a:solidFill>
              </a:rPr>
            </a:br>
            <a:r>
              <a:rPr lang="en-US" sz="3600" dirty="0" smtClean="0"/>
              <a:t>Quest for Continuous Improvement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96200" cy="1219200"/>
          </a:xfrm>
        </p:spPr>
        <p:txBody>
          <a:bodyPr/>
          <a:lstStyle/>
          <a:p>
            <a:pPr algn="r"/>
            <a:r>
              <a:rPr lang="en-US" dirty="0" smtClean="0"/>
              <a:t>AAAT Meeting</a:t>
            </a:r>
          </a:p>
          <a:p>
            <a:pPr algn="r"/>
            <a:r>
              <a:rPr lang="en-US" dirty="0" smtClean="0"/>
              <a:t>February 12, 2015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13850"/>
            <a:ext cx="5867400" cy="21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&amp; </a:t>
            </a:r>
            <a:br>
              <a:rPr lang="en-US" dirty="0" smtClean="0"/>
            </a:br>
            <a:r>
              <a:rPr lang="en-US" dirty="0" smtClean="0"/>
              <a:t>First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must address all of these expectations in addition to outcomes expected by accreditors.  </a:t>
            </a:r>
          </a:p>
          <a:p>
            <a:endParaRPr lang="en-US" dirty="0"/>
          </a:p>
          <a:p>
            <a:r>
              <a:rPr lang="en-US" dirty="0" smtClean="0"/>
              <a:t>To do this, new assessments will be needed.  </a:t>
            </a:r>
          </a:p>
          <a:p>
            <a:endParaRPr lang="en-US" dirty="0"/>
          </a:p>
          <a:p>
            <a:r>
              <a:rPr lang="en-US" dirty="0" smtClean="0"/>
              <a:t>Also new SLOs will be needed as we move to CAEP and their new outcomes.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3230" r="3801" b="24555"/>
          <a:stretch/>
        </p:blipFill>
        <p:spPr bwMode="auto">
          <a:xfrm>
            <a:off x="152400" y="4953000"/>
            <a:ext cx="2535382" cy="14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3732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Follow the Comprehensive </a:t>
            </a:r>
            <a:r>
              <a:rPr lang="en-US" sz="4000" dirty="0"/>
              <a:t>Assessment Plan </a:t>
            </a:r>
            <a:r>
              <a:rPr lang="en-US" sz="2500" dirty="0"/>
              <a:t>(</a:t>
            </a:r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edassessment.uncc.edu/home/comprehensive-assessment-system</a:t>
            </a:r>
            <a:r>
              <a:rPr lang="en-US" sz="2500" dirty="0" smtClean="0"/>
              <a:t>) </a:t>
            </a:r>
          </a:p>
          <a:p>
            <a:pPr lvl="1"/>
            <a:r>
              <a:rPr lang="en-US" sz="3500" dirty="0"/>
              <a:t>College </a:t>
            </a:r>
            <a:r>
              <a:rPr lang="en-US" sz="3500" dirty="0" smtClean="0"/>
              <a:t>takes approximately 2-3 years before a new assessment </a:t>
            </a:r>
            <a:r>
              <a:rPr lang="en-US" sz="3500" dirty="0"/>
              <a:t>is ready to be fully implemented with consequences for </a:t>
            </a:r>
            <a:r>
              <a:rPr lang="en-US" sz="3500" dirty="0" smtClean="0"/>
              <a:t>candidates</a:t>
            </a:r>
            <a:r>
              <a:rPr lang="en-US" sz="3500" dirty="0"/>
              <a:t>.</a:t>
            </a:r>
          </a:p>
          <a:p>
            <a:pPr lvl="1"/>
            <a:endParaRPr lang="en-US" sz="3500" dirty="0" smtClean="0"/>
          </a:p>
          <a:p>
            <a:r>
              <a:rPr lang="en-US" sz="4000" dirty="0" smtClean="0"/>
              <a:t>Given political pressures we </a:t>
            </a:r>
            <a:r>
              <a:rPr lang="en-US" sz="4000" dirty="0"/>
              <a:t>need </a:t>
            </a:r>
            <a:r>
              <a:rPr lang="en-US" sz="4000" dirty="0" smtClean="0"/>
              <a:t>a more independent, nationally </a:t>
            </a:r>
            <a:r>
              <a:rPr lang="en-US" sz="4000" dirty="0"/>
              <a:t>administered</a:t>
            </a:r>
            <a:r>
              <a:rPr lang="en-US" sz="4000" dirty="0" smtClean="0"/>
              <a:t> </a:t>
            </a:r>
            <a:r>
              <a:rPr lang="en-US" sz="4000" dirty="0"/>
              <a:t>measure </a:t>
            </a:r>
            <a:r>
              <a:rPr lang="en-US" sz="4000" dirty="0" smtClean="0"/>
              <a:t>for </a:t>
            </a:r>
            <a:r>
              <a:rPr lang="en-US" sz="4000" dirty="0"/>
              <a:t>program </a:t>
            </a:r>
            <a:r>
              <a:rPr lang="en-US" sz="4000" dirty="0" smtClean="0"/>
              <a:t>data may </a:t>
            </a:r>
            <a:r>
              <a:rPr lang="en-US" sz="4000" dirty="0"/>
              <a:t>help us meet </a:t>
            </a:r>
            <a:r>
              <a:rPr lang="en-US" sz="4000" dirty="0" smtClean="0"/>
              <a:t>that external scrutiny.</a:t>
            </a:r>
          </a:p>
          <a:p>
            <a:endParaRPr lang="en-US" sz="4000" dirty="0"/>
          </a:p>
          <a:p>
            <a:r>
              <a:rPr lang="en-US" sz="4000" dirty="0" smtClean="0"/>
              <a:t>A nationally </a:t>
            </a:r>
            <a:r>
              <a:rPr lang="en-US" sz="4000" dirty="0"/>
              <a:t>administered measure for program data may</a:t>
            </a:r>
            <a:r>
              <a:rPr lang="en-US" sz="4000" dirty="0" smtClean="0"/>
              <a:t> give us more variability in our data upon which to make decision.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 smtClean="0"/>
              <a:t>A </a:t>
            </a:r>
            <a:r>
              <a:rPr lang="en-US" sz="4000" dirty="0"/>
              <a:t>bold step </a:t>
            </a:r>
            <a:r>
              <a:rPr lang="en-US" sz="4000" dirty="0" smtClean="0"/>
              <a:t>forward – where we are now:</a:t>
            </a:r>
          </a:p>
          <a:p>
            <a:pPr lvl="1"/>
            <a:r>
              <a:rPr lang="en-US" sz="3500" dirty="0" smtClean="0"/>
              <a:t>edTPA </a:t>
            </a:r>
            <a:r>
              <a:rPr lang="en-US" sz="3500" dirty="0"/>
              <a:t>(a new student teacher performance assessment developed by the Stanford Center for Assessment, Learning and Equity (SCALE) and nationally administered by Pearson</a:t>
            </a:r>
            <a:r>
              <a:rPr lang="en-US" sz="3500" dirty="0" smtClean="0"/>
              <a:t>.)  </a:t>
            </a:r>
          </a:p>
          <a:p>
            <a:pPr lvl="1"/>
            <a:r>
              <a:rPr lang="en-US" sz="3500" dirty="0" smtClean="0"/>
              <a:t>Practice Tasks for edTPA to prepare the students</a:t>
            </a:r>
          </a:p>
          <a:p>
            <a:pPr lvl="1"/>
            <a:r>
              <a:rPr lang="en-US" sz="3500" dirty="0" smtClean="0"/>
              <a:t>Development of new SLOs to meet CAEP expectations</a:t>
            </a:r>
          </a:p>
          <a:p>
            <a:pPr lvl="1"/>
            <a:r>
              <a:rPr lang="en-US" sz="3500" dirty="0" smtClean="0"/>
              <a:t>Revision of Assessment plans for all programs to address new SLOs and instruments.</a:t>
            </a:r>
          </a:p>
          <a:p>
            <a:endParaRPr lang="en-US" sz="4000" dirty="0"/>
          </a:p>
          <a:p>
            <a:r>
              <a:rPr lang="en-US" sz="4000" dirty="0" smtClean="0"/>
              <a:t>In the interim, we continue to collect current data plus new data as we transition.  DPI has approved our candidates submitting parts of edTPA as evidences for required state evidences.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5" y="4876800"/>
            <a:ext cx="23415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ed</a:t>
            </a:r>
            <a:r>
              <a:rPr lang="en-US" dirty="0" smtClean="0"/>
              <a:t>TPA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What is edTPA?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 comprehensive, portfolio assessment developed by Linda Darling-Hammond and her colleagues from Stanford (SCALE)</a:t>
            </a:r>
          </a:p>
          <a:p>
            <a:r>
              <a:rPr lang="en-US" dirty="0" smtClean="0">
                <a:effectLst/>
              </a:rPr>
              <a:t>Designed to answer the question: </a:t>
            </a:r>
            <a:r>
              <a:rPr lang="en-US" b="1" dirty="0" smtClean="0">
                <a:effectLst/>
              </a:rPr>
              <a:t>“Is the candidate ready to teach?”</a:t>
            </a:r>
          </a:p>
          <a:p>
            <a:r>
              <a:rPr lang="en-US" dirty="0" smtClean="0"/>
              <a:t>Mirrors National Boards process for currently practicing teachers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27066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3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Candidates complete edTPA during the student teaching capstone experience</a:t>
            </a:r>
          </a:p>
          <a:p>
            <a:r>
              <a:rPr lang="en-US" dirty="0" smtClean="0"/>
              <a:t>Products submitted to third-party scorers trained by SCALE, administered by Pearson</a:t>
            </a:r>
          </a:p>
          <a:p>
            <a:r>
              <a:rPr lang="en-US" dirty="0" smtClean="0"/>
              <a:t>Phasing in as a requirement for teacher licensure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62400"/>
            <a:ext cx="3581400" cy="24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495" y="5291882"/>
            <a:ext cx="3886200" cy="1295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Red</a:t>
            </a:r>
            <a:r>
              <a:rPr lang="en-US" sz="2400" dirty="0" smtClean="0"/>
              <a:t> = policy in place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6600"/>
                </a:solidFill>
              </a:rPr>
              <a:t>Green</a:t>
            </a:r>
            <a:r>
              <a:rPr lang="en-US" sz="2400" dirty="0" smtClean="0"/>
              <a:t> = developing policy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CC9900"/>
                </a:solidFill>
              </a:rPr>
              <a:t>Beige</a:t>
            </a:r>
            <a:r>
              <a:rPr lang="en-US" sz="2400" dirty="0" smtClean="0"/>
              <a:t> = at least one IHE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8788" b="2858"/>
          <a:stretch/>
        </p:blipFill>
        <p:spPr bwMode="auto">
          <a:xfrm>
            <a:off x="457200" y="541904"/>
            <a:ext cx="8305800" cy="48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199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</a:rPr>
              <a:t>596 Educator Preparation Programs in 33 states + District of Columbia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62711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(1/27/2015)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Structure of the Portfolio--Two types of evidence: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Artifacts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/>
              <a:t>&amp; </a:t>
            </a:r>
            <a:r>
              <a:rPr lang="en-US" sz="2400" dirty="0" smtClean="0">
                <a:solidFill>
                  <a:srgbClr val="0070C0"/>
                </a:solidFill>
              </a:rPr>
              <a:t>Commentaries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49378"/>
              </p:ext>
            </p:extLst>
          </p:nvPr>
        </p:nvGraphicFramePr>
        <p:xfrm>
          <a:off x="685800" y="1524000"/>
          <a:ext cx="7696200" cy="497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473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Planning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Instruction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Assessment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641335">
                <a:tc>
                  <a:txBody>
                    <a:bodyPr/>
                    <a:lstStyle/>
                    <a:p>
                      <a:pPr marL="396875" lvl="0" indent="-225425" fontAlgn="base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Instructional and social context</a:t>
                      </a:r>
                    </a:p>
                    <a:p>
                      <a:pPr marL="396875" lvl="0" indent="-225425" fontAlgn="base">
                        <a:lnSpc>
                          <a:spcPts val="2800"/>
                        </a:lnSpc>
                        <a:buFont typeface="Arial"/>
                        <a:buChar char="•"/>
                      </a:pPr>
                      <a:endParaRPr kumimoji="0" lang="en-US" sz="18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marL="396875" lvl="0" indent="-225425" fontAlgn="base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Lesson plans</a:t>
                      </a:r>
                      <a:r>
                        <a:rPr kumimoji="0" lang="en-US" sz="18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Instructional</a:t>
                      </a:r>
                      <a:r>
                        <a:rPr kumimoji="0" lang="en-US" sz="18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materials</a:t>
                      </a: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 student assessments</a:t>
                      </a:r>
                    </a:p>
                    <a:p>
                      <a:pPr marL="396875" lvl="0" indent="-225425" fontAlgn="base">
                        <a:lnSpc>
                          <a:spcPts val="2800"/>
                        </a:lnSpc>
                        <a:buFont typeface="Arial"/>
                        <a:buChar char="•"/>
                      </a:pPr>
                      <a:endParaRPr kumimoji="0" lang="en-US" sz="1800" b="1" kern="1200" dirty="0" smtClean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marL="396875" indent="-225425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Planning Commentary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</a:txBody>
                  <a:tcPr marL="91432" marR="91432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6875" lvl="0" indent="-225425" fontAlgn="base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Video Clips</a:t>
                      </a:r>
                    </a:p>
                    <a:p>
                      <a:pPr marL="171450" lvl="0" indent="0" fontAlgn="base">
                        <a:lnSpc>
                          <a:spcPts val="2800"/>
                        </a:lnSpc>
                        <a:buFont typeface="Arial"/>
                        <a:buNone/>
                      </a:pPr>
                      <a:endParaRPr kumimoji="0" lang="en-US" sz="1800" b="1" kern="1200" dirty="0" smtClean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marL="396875" lvl="0" indent="-225425" fontAlgn="base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Instruction Commentary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1432" marR="91432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3550" lvl="0" indent="-225425" fontAlgn="base"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Analysis</a:t>
                      </a:r>
                      <a:r>
                        <a:rPr kumimoji="0" lang="en-US" sz="18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of whole class assessment</a:t>
                      </a:r>
                    </a:p>
                    <a:p>
                      <a:pPr marL="238125" lvl="0" indent="0" fontAlgn="base">
                        <a:buFont typeface="Arial"/>
                        <a:buNone/>
                      </a:pPr>
                      <a:endParaRPr kumimoji="0" lang="en-US" sz="18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marL="463550" lvl="0" indent="-225425" fontAlgn="base">
                        <a:buFont typeface="Arial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Analysis of learning and feedback</a:t>
                      </a:r>
                      <a:r>
                        <a:rPr kumimoji="0" lang="en-US" sz="18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to THREE</a:t>
                      </a:r>
                      <a:r>
                        <a:rPr kumimoji="0" lang="en-US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students</a:t>
                      </a:r>
                    </a:p>
                    <a:p>
                      <a:pPr marL="463550" lvl="0" indent="-225425" fontAlgn="base">
                        <a:buFont typeface="Arial"/>
                        <a:buChar char="•"/>
                      </a:pPr>
                      <a:endParaRPr kumimoji="0" lang="en-US" sz="1800" b="1" kern="1200" dirty="0" smtClean="0">
                        <a:solidFill>
                          <a:srgbClr val="333333"/>
                        </a:solidFill>
                        <a:effectLst/>
                      </a:endParaRPr>
                    </a:p>
                    <a:p>
                      <a:pPr marL="463550" lvl="0" indent="-225425" fontAlgn="base">
                        <a:buFont typeface="Arial"/>
                        <a:buChar char="•"/>
                      </a:pPr>
                      <a:r>
                        <a:rPr kumimoji="0" lang="en-US" sz="1800" b="1" kern="1200" baseline="0" dirty="0" smtClean="0">
                          <a:solidFill>
                            <a:srgbClr val="0070C0"/>
                          </a:solidFill>
                          <a:effectLst/>
                        </a:rPr>
                        <a:t>Assessment </a:t>
                      </a: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Commentary</a:t>
                      </a:r>
                      <a:endParaRPr lang="en-US" sz="18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1432" marR="91432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649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3000"/>
                        </a:lnSpc>
                      </a:pPr>
                      <a:r>
                        <a:rPr kumimoji="0" lang="en-US" sz="1800" b="0" kern="1200" dirty="0" smtClean="0">
                          <a:solidFill>
                            <a:srgbClr val="333333"/>
                          </a:solidFill>
                          <a:effectLst/>
                        </a:rPr>
                        <a:t>Analysis</a:t>
                      </a:r>
                      <a:r>
                        <a:rPr kumimoji="0" lang="en-US" sz="1800" b="0" kern="1200" baseline="0" dirty="0" smtClean="0">
                          <a:solidFill>
                            <a:srgbClr val="333333"/>
                          </a:solidFill>
                          <a:effectLst/>
                        </a:rPr>
                        <a:t> of Teaching Effectiveness </a:t>
                      </a:r>
                    </a:p>
                    <a:p>
                      <a:pPr algn="ctr" fontAlgn="base">
                        <a:lnSpc>
                          <a:spcPts val="3000"/>
                        </a:lnSpc>
                      </a:pPr>
                      <a:r>
                        <a:rPr kumimoji="0" lang="en-US" sz="1800" b="0" kern="1200" dirty="0" smtClean="0">
                          <a:solidFill>
                            <a:srgbClr val="333333"/>
                          </a:solidFill>
                          <a:effectLst/>
                        </a:rPr>
                        <a:t>Academic Language Development</a:t>
                      </a:r>
                      <a:endParaRPr lang="en-US" sz="1800" b="0" dirty="0" smtClean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91432" marR="91432" marT="45727" marB="457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3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Rubric </a:t>
            </a:r>
            <a:r>
              <a:rPr lang="en-US" sz="3600" b="1" dirty="0" smtClean="0"/>
              <a:t>Blueprint – specific to content area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961610"/>
              </p:ext>
            </p:extLst>
          </p:nvPr>
        </p:nvGraphicFramePr>
        <p:xfrm>
          <a:off x="304800" y="1295400"/>
          <a:ext cx="86106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805"/>
                <a:gridCol w="1741805"/>
                <a:gridCol w="1741805"/>
                <a:gridCol w="1618827"/>
                <a:gridCol w="1766358"/>
              </a:tblGrid>
              <a:tr h="987477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Task name:  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Rubric Title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Guiding </a:t>
                      </a: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Question: 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9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Level 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Level 2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Level 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Level 4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Level 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52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Struggling candidate, not ready to teach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Needs more practice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Acceptable level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 begin teaching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Solid foundation of knowledge and skills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Highly accomplished beginner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21" marB="45721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1" y="5334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15 rubrics are assessed  for most edTPA portfolios (5 for each Task)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Timeline of edTPA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226176"/>
              </p:ext>
            </p:extLst>
          </p:nvPr>
        </p:nvGraphicFramePr>
        <p:xfrm>
          <a:off x="381000" y="12192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9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Context for Continuous Improvement</a:t>
            </a:r>
          </a:p>
          <a:p>
            <a:pPr lvl="1"/>
            <a:r>
              <a:rPr lang="en-US" sz="2000" dirty="0"/>
              <a:t>Three Levels of Accreditation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Meeting </a:t>
            </a:r>
            <a:r>
              <a:rPr lang="en-US" sz="2000" dirty="0"/>
              <a:t>Multiple </a:t>
            </a:r>
            <a:r>
              <a:rPr lang="en-US" sz="2000" dirty="0" smtClean="0"/>
              <a:t>Expectations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Challenges</a:t>
            </a:r>
          </a:p>
          <a:p>
            <a:endParaRPr lang="en-US" sz="2400" dirty="0" smtClean="0"/>
          </a:p>
          <a:p>
            <a:r>
              <a:rPr lang="en-US" sz="2400" dirty="0" smtClean="0"/>
              <a:t>Implications &amp; First Steps</a:t>
            </a:r>
          </a:p>
          <a:p>
            <a:endParaRPr lang="en-US" sz="2400" dirty="0" smtClean="0"/>
          </a:p>
          <a:p>
            <a:r>
              <a:rPr lang="en-US" sz="2400" dirty="0" smtClean="0"/>
              <a:t>edTPA</a:t>
            </a:r>
          </a:p>
          <a:p>
            <a:endParaRPr lang="en-US" sz="2400" dirty="0" smtClean="0"/>
          </a:p>
          <a:p>
            <a:r>
              <a:rPr lang="en-US" sz="2400" dirty="0" smtClean="0"/>
              <a:t>Next Steps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" y="4680466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1436"/>
            <a:ext cx="3809999" cy="12644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“What does my score mean?”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Process for setting cut score followed SCALE recommendations</a:t>
            </a:r>
          </a:p>
          <a:p>
            <a:r>
              <a:rPr lang="en-US" dirty="0" smtClean="0"/>
              <a:t>“Passing” at UNC Charlotte = 35 / no scores lower than 2 on individual rubrics (rubric average 2.33)</a:t>
            </a:r>
          </a:p>
          <a:p>
            <a:r>
              <a:rPr lang="en-US" dirty="0" smtClean="0"/>
              <a:t>Plan to raise cut score over four semesters to</a:t>
            </a:r>
            <a:r>
              <a:rPr lang="en-US" dirty="0" smtClean="0">
                <a:sym typeface="Wingdings" panose="05000000000000000000" pitchFamily="2" charset="2"/>
              </a:rPr>
              <a:t> 37 (rubric average: 2.47)  national minimum recommendation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3337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2014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147 candidates completed edTPA</a:t>
            </a:r>
          </a:p>
          <a:p>
            <a:r>
              <a:rPr lang="en-US" dirty="0" smtClean="0"/>
              <a:t>74 Elementary candidates</a:t>
            </a:r>
          </a:p>
          <a:p>
            <a:r>
              <a:rPr lang="en-US" dirty="0" smtClean="0"/>
              <a:t>Elementary: 90% of Fall 2014 candidates passed with current criteria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286125" cy="22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514600" cy="19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We are beginning to analyze the results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Programs are getting feedback from instructors and students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Programs are looking at the practice tasks and making adjustments as needed.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New SLOs will be developed over the </a:t>
            </a:r>
            <a:r>
              <a:rPr lang="en-US" smtClean="0"/>
              <a:t>next year to </a:t>
            </a:r>
            <a:r>
              <a:rPr lang="en-US" dirty="0" smtClean="0"/>
              <a:t>include CAEP expectations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edTPA (tasks and final projects) will be mapped to the new SLOs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Current assessment tasks will be kept as needed and mapped to the new SLOs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Full implementation of new SLOs will begin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New assessment will be used for decision-making as soon as they have been validated as effective measures.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for Continuous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646320"/>
          </a:xfrm>
        </p:spPr>
        <p:txBody>
          <a:bodyPr/>
          <a:lstStyle/>
          <a:p>
            <a:r>
              <a:rPr lang="en-US" dirty="0"/>
              <a:t>Three Levels of Accreditation: </a:t>
            </a:r>
            <a:br>
              <a:rPr lang="en-US" dirty="0"/>
            </a:br>
            <a:r>
              <a:rPr lang="en-US" sz="2000" dirty="0"/>
              <a:t>Program, College, University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 Board of Education (with support from DPI) approves all programs that grant licensure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Set specific outcomes and content expectations for every program( 56 programs including programs housed in CLAS and in </a:t>
            </a:r>
            <a:r>
              <a:rPr lang="en-US" sz="2400" dirty="0" err="1" smtClean="0"/>
              <a:t>CoA+A</a:t>
            </a:r>
            <a:r>
              <a:rPr lang="en-US" sz="2400" dirty="0"/>
              <a:t> </a:t>
            </a:r>
            <a:r>
              <a:rPr lang="en-US" sz="2400" dirty="0" smtClean="0"/>
              <a:t>– 9 programs do not fall under state guideline)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Candidates must meet the North Carolina Professional Teaching Standards (NCPTS)</a:t>
            </a:r>
          </a:p>
          <a:p>
            <a:pPr lvl="1"/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1" y="2514600"/>
            <a:ext cx="2139696" cy="38595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Program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828800" cy="3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373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NCATE (now CAEP) awards the College national accreditation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National accreditation is required of all UNC educator </a:t>
            </a:r>
            <a:r>
              <a:rPr lang="en-US" sz="2400" dirty="0"/>
              <a:t>p</a:t>
            </a:r>
            <a:r>
              <a:rPr lang="en-US" sz="2400" dirty="0" smtClean="0"/>
              <a:t>reparation </a:t>
            </a:r>
            <a:r>
              <a:rPr lang="en-US" sz="2400" dirty="0"/>
              <a:t>p</a:t>
            </a:r>
            <a:r>
              <a:rPr lang="en-US" sz="2400" dirty="0" smtClean="0"/>
              <a:t>rograms (EPP) by the Board of Governors.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CAEP will serve as the Federal proxy under the proposed federal regulations for educator preparation programs (EPP)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Sets specific standards for the College such as:</a:t>
            </a:r>
          </a:p>
          <a:p>
            <a:pPr lvl="2"/>
            <a:r>
              <a:rPr lang="en-US" sz="2000" dirty="0" smtClean="0"/>
              <a:t>Content learning expected and candidate’s ability to deliver that content, </a:t>
            </a:r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linical practice, 	</a:t>
            </a:r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hecking quality of candidates at multiple phases </a:t>
            </a:r>
          </a:p>
          <a:p>
            <a:pPr lvl="2"/>
            <a:r>
              <a:rPr lang="en-US" sz="2000" dirty="0" smtClean="0"/>
              <a:t>Impact of our completers to positively improve P-12 learning after they leave our programs</a:t>
            </a:r>
          </a:p>
          <a:p>
            <a:pPr lvl="2"/>
            <a:r>
              <a:rPr lang="en-US" sz="2000" dirty="0" smtClean="0"/>
              <a:t>Maintaining a quality assurance plan that uses multiple measures that are sustained and evidence-based.</a:t>
            </a:r>
          </a:p>
          <a:p>
            <a:pPr lvl="2"/>
            <a:endParaRPr lang="en-US" sz="2000" dirty="0"/>
          </a:p>
          <a:p>
            <a:r>
              <a:rPr lang="en-US" dirty="0" smtClean="0"/>
              <a:t>CACREP – Program specific national </a:t>
            </a:r>
            <a:r>
              <a:rPr lang="en-US" dirty="0"/>
              <a:t>a</a:t>
            </a:r>
            <a:r>
              <a:rPr lang="en-US" dirty="0" smtClean="0"/>
              <a:t>ccreditation for counseling program</a:t>
            </a:r>
          </a:p>
          <a:p>
            <a:pPr lvl="2"/>
            <a:endParaRPr lang="en-US" sz="20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1" y="2514600"/>
            <a:ext cx="2139696" cy="38595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College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74575"/>
            <a:ext cx="2171700" cy="23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457200" y="792080"/>
            <a:ext cx="2139696" cy="1646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Three Levels of Accreditation: </a:t>
            </a:r>
            <a:br>
              <a:rPr lang="en-US" smtClean="0"/>
            </a:br>
            <a:r>
              <a:rPr lang="en-US" sz="2000" smtClean="0"/>
              <a:t>Program, College,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0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71800" y="805935"/>
            <a:ext cx="5715000" cy="5577840"/>
          </a:xfrm>
        </p:spPr>
        <p:txBody>
          <a:bodyPr>
            <a:normAutofit/>
          </a:bodyPr>
          <a:lstStyle/>
          <a:p>
            <a:r>
              <a:rPr lang="en-US" dirty="0" smtClean="0"/>
              <a:t>SACS accredits the University which allows it to award degrees that are recognized across the US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Looks at University operations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Expects all programs to met well designed student learning outcomes</a:t>
            </a:r>
            <a:endParaRPr lang="en-US" sz="20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1" y="2590800"/>
            <a:ext cx="2139696" cy="37833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University</a:t>
            </a:r>
            <a:endParaRPr lang="en-US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792080"/>
            <a:ext cx="2139696" cy="1646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Three Levels of Accreditation: </a:t>
            </a:r>
            <a:br>
              <a:rPr lang="en-US" smtClean="0"/>
            </a:br>
            <a:r>
              <a:rPr lang="en-US" sz="2000" smtClean="0"/>
              <a:t>Program, College,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4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Multiple Expectations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Dilemma – How do we address so many expectations without going crazy!!</a:t>
            </a:r>
          </a:p>
          <a:p>
            <a:endParaRPr lang="en-US" sz="2800" dirty="0" smtClean="0"/>
          </a:p>
          <a:p>
            <a:r>
              <a:rPr lang="en-US" sz="2800" dirty="0" smtClean="0"/>
              <a:t>Use NCATE/CACREP student learning outcomes as a guide for developing the SACS SLOs</a:t>
            </a:r>
          </a:p>
          <a:p>
            <a:endParaRPr lang="en-US" sz="2800" dirty="0" smtClean="0"/>
          </a:p>
          <a:p>
            <a:r>
              <a:rPr lang="en-US" sz="2800" dirty="0" smtClean="0"/>
              <a:t>Use specific measures required for state evidences to show competencies in student learning outcomes.   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Multiple Expectations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Example – SLO 5</a:t>
            </a:r>
            <a:endParaRPr lang="en-US" sz="3600" dirty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019"/>
          <a:stretch/>
        </p:blipFill>
        <p:spPr bwMode="auto">
          <a:xfrm>
            <a:off x="381000" y="5105400"/>
            <a:ext cx="2242127" cy="13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4000" dirty="0" smtClean="0"/>
              <a:t>State </a:t>
            </a:r>
            <a:r>
              <a:rPr lang="en-US" sz="4000" dirty="0"/>
              <a:t>expects every competency to be met “at standard” or above.  Means we must work toward </a:t>
            </a:r>
            <a:r>
              <a:rPr lang="en-US" sz="4000" dirty="0" smtClean="0"/>
              <a:t>“Mastery Learning” </a:t>
            </a:r>
            <a:r>
              <a:rPr lang="en-US" sz="4000" dirty="0"/>
              <a:t>which skews feedback we get. </a:t>
            </a:r>
            <a:endParaRPr lang="en-US" sz="4000" dirty="0" smtClean="0"/>
          </a:p>
          <a:p>
            <a:pPr lvl="1"/>
            <a:r>
              <a:rPr lang="en-US" sz="4000" dirty="0" smtClean="0"/>
              <a:t>How valuable is the data when mastery is always the end product?</a:t>
            </a:r>
          </a:p>
          <a:p>
            <a:pPr lvl="1"/>
            <a:r>
              <a:rPr lang="en-US" sz="4000" dirty="0" smtClean="0"/>
              <a:t>It does not give you enough evidence to use when making program decisions.  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Increasing political climate with focus on education</a:t>
            </a:r>
          </a:p>
          <a:p>
            <a:pPr lvl="1"/>
            <a:r>
              <a:rPr lang="en-US" sz="4000" dirty="0" smtClean="0"/>
              <a:t>UNC </a:t>
            </a:r>
            <a:r>
              <a:rPr lang="en-US" sz="4000" dirty="0"/>
              <a:t>Board of Governors held an Education Summit on Jan. 27 which </a:t>
            </a:r>
            <a:r>
              <a:rPr lang="en-US" sz="4000" dirty="0" smtClean="0"/>
              <a:t>also sets </a:t>
            </a:r>
            <a:r>
              <a:rPr lang="en-US" sz="4000" dirty="0"/>
              <a:t>expectations for the educator preparation programs outside accreditation </a:t>
            </a:r>
          </a:p>
          <a:p>
            <a:pPr lvl="1"/>
            <a:r>
              <a:rPr lang="en-US" sz="4000" dirty="0" smtClean="0"/>
              <a:t>New </a:t>
            </a:r>
            <a:r>
              <a:rPr lang="en-US" sz="4000" dirty="0"/>
              <a:t>Federal Regulations being proposed for outcome measures which use post-graduation measures to grade our programs.  New rating system based on </a:t>
            </a:r>
          </a:p>
          <a:p>
            <a:pPr lvl="2"/>
            <a:r>
              <a:rPr lang="en-US" sz="3500" dirty="0"/>
              <a:t>SLO – Value added after they leave us</a:t>
            </a:r>
          </a:p>
          <a:p>
            <a:pPr lvl="2"/>
            <a:r>
              <a:rPr lang="en-US" sz="3500" dirty="0"/>
              <a:t>How many get jobs and how many stay in their jobs</a:t>
            </a:r>
          </a:p>
          <a:p>
            <a:pPr lvl="2"/>
            <a:r>
              <a:rPr lang="en-US" sz="3500" dirty="0"/>
              <a:t>Surveys sent to Graduates and Employers</a:t>
            </a:r>
          </a:p>
          <a:p>
            <a:pPr lvl="2"/>
            <a:r>
              <a:rPr lang="en-US" sz="3500" dirty="0"/>
              <a:t>CAEP and/or DPI approval</a:t>
            </a:r>
          </a:p>
          <a:p>
            <a:pPr marL="548640" lvl="2" indent="0">
              <a:buNone/>
            </a:pPr>
            <a:r>
              <a:rPr lang="en-US" sz="3500" dirty="0" smtClean="0"/>
              <a:t>(</a:t>
            </a:r>
            <a:r>
              <a:rPr lang="en-US" sz="3500" dirty="0"/>
              <a:t>Might affect funding for students</a:t>
            </a:r>
            <a:r>
              <a:rPr lang="en-US" sz="3500" dirty="0" smtClean="0"/>
              <a:t>.)</a:t>
            </a:r>
          </a:p>
          <a:p>
            <a:pPr marL="548640" lvl="2" indent="0">
              <a:buNone/>
            </a:pPr>
            <a:endParaRPr lang="en-US" sz="3500" dirty="0"/>
          </a:p>
          <a:p>
            <a:r>
              <a:rPr lang="en-US" sz="4000" dirty="0" smtClean="0"/>
              <a:t>Fewer people want to be a teacher:  Decreases </a:t>
            </a:r>
            <a:r>
              <a:rPr lang="en-US" sz="4000" dirty="0"/>
              <a:t>in the State funding hit perspective teachers very hard (no pay for Masters, no Teaching Fellows and reduced scholarship help) – </a:t>
            </a:r>
            <a:r>
              <a:rPr lang="en-US" sz="4000" dirty="0" smtClean="0"/>
              <a:t>  Remember </a:t>
            </a:r>
            <a:r>
              <a:rPr lang="en-US" sz="4000" dirty="0"/>
              <a:t>the Moral Monday Marches.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1069848"/>
          </a:xfrm>
        </p:spPr>
        <p:txBody>
          <a:bodyPr/>
          <a:lstStyle/>
          <a:p>
            <a:r>
              <a:rPr lang="en-US" dirty="0" smtClean="0"/>
              <a:t>Beyond Accreditation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1981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3336</TotalTime>
  <Words>1129</Words>
  <Application>Microsoft Office PowerPoint</Application>
  <PresentationFormat>On-screen Show (4:3)</PresentationFormat>
  <Paragraphs>173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College of Education: Quest for Continuous Improvement</vt:lpstr>
      <vt:lpstr>Overview</vt:lpstr>
      <vt:lpstr>Context for Continuous Improvement</vt:lpstr>
      <vt:lpstr>Three Levels of Accreditation:  Program, College, University</vt:lpstr>
      <vt:lpstr>PowerPoint Presentation</vt:lpstr>
      <vt:lpstr>PowerPoint Presentation</vt:lpstr>
      <vt:lpstr>Meeting Multiple Expectations</vt:lpstr>
      <vt:lpstr>Meeting Multiple Expectations</vt:lpstr>
      <vt:lpstr>Challenges</vt:lpstr>
      <vt:lpstr>Implications &amp;  First Steps</vt:lpstr>
      <vt:lpstr>Implications</vt:lpstr>
      <vt:lpstr>First Step</vt:lpstr>
      <vt:lpstr>edTPA</vt:lpstr>
      <vt:lpstr>What is edTPA?</vt:lpstr>
      <vt:lpstr>PowerPoint Presentation</vt:lpstr>
      <vt:lpstr>Red = policy in place Green = developing policy Beige = at least one IHE</vt:lpstr>
      <vt:lpstr>Structure of the Portfolio--Two types of evidence:  Artifacts &amp; Commentaries</vt:lpstr>
      <vt:lpstr>Rubric Blueprint – specific to content area</vt:lpstr>
      <vt:lpstr>Timeline of edTPA Implementation</vt:lpstr>
      <vt:lpstr>“What does my score mean?”</vt:lpstr>
      <vt:lpstr>Fall 2014 results</vt:lpstr>
      <vt:lpstr>Next Steps</vt:lpstr>
      <vt:lpstr>Next Steps</vt:lpstr>
      <vt:lpstr>Questions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casander</cp:lastModifiedBy>
  <cp:revision>38</cp:revision>
  <dcterms:created xsi:type="dcterms:W3CDTF">2015-01-27T23:32:14Z</dcterms:created>
  <dcterms:modified xsi:type="dcterms:W3CDTF">2015-02-09T18:30:18Z</dcterms:modified>
</cp:coreProperties>
</file>