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58" r:id="rId3"/>
    <p:sldId id="259" r:id="rId4"/>
    <p:sldId id="260" r:id="rId5"/>
    <p:sldId id="262" r:id="rId6"/>
    <p:sldId id="261" r:id="rId7"/>
    <p:sldId id="263" r:id="rId8"/>
    <p:sldId id="264" r:id="rId9"/>
    <p:sldId id="265" r:id="rId10"/>
    <p:sldId id="266" r:id="rId11"/>
    <p:sldId id="275" r:id="rId12"/>
    <p:sldId id="267" r:id="rId13"/>
    <p:sldId id="268" r:id="rId14"/>
    <p:sldId id="269" r:id="rId15"/>
    <p:sldId id="270" r:id="rId16"/>
    <p:sldId id="272" r:id="rId17"/>
    <p:sldId id="273" r:id="rId18"/>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p:cViewPr varScale="1">
        <p:scale>
          <a:sx n="101" d="100"/>
          <a:sy n="101" d="100"/>
        </p:scale>
        <p:origin x="-96" y="-816"/>
      </p:cViewPr>
      <p:guideLst>
        <p:guide orient="horz" pos="1620"/>
        <p:guide pos="2880"/>
      </p:guideLst>
    </p:cSldViewPr>
  </p:slideViewPr>
  <p:notesTextViewPr>
    <p:cViewPr>
      <p:scale>
        <a:sx n="3" d="2"/>
        <a:sy n="3" d="2"/>
      </p:scale>
      <p:origin x="0" y="0"/>
    </p:cViewPr>
  </p:notesTextViewPr>
  <p:notesViewPr>
    <p:cSldViewPr>
      <p:cViewPr varScale="1">
        <p:scale>
          <a:sx n="111" d="100"/>
          <a:sy n="111" d="100"/>
        </p:scale>
        <p:origin x="52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Pre</c:v>
                </c:pt>
              </c:strCache>
            </c:strRef>
          </c:tx>
          <c:spPr>
            <a:ln w="28575" cap="rnd">
              <a:solidFill>
                <a:schemeClr val="accent1"/>
              </a:solidFill>
              <a:round/>
            </a:ln>
            <a:effectLst/>
          </c:spPr>
          <c:marker>
            <c:symbol val="none"/>
          </c:marker>
          <c:cat>
            <c:numRef>
              <c:f>Sheet1!$A$2:$A$6</c:f>
              <c:numCache>
                <c:formatCode>General</c:formatCode>
                <c:ptCount val="5"/>
                <c:pt idx="0">
                  <c:v>2010</c:v>
                </c:pt>
                <c:pt idx="1">
                  <c:v>2011</c:v>
                </c:pt>
                <c:pt idx="2">
                  <c:v>2012</c:v>
                </c:pt>
                <c:pt idx="3">
                  <c:v>2013</c:v>
                </c:pt>
                <c:pt idx="4">
                  <c:v>2014</c:v>
                </c:pt>
              </c:numCache>
            </c:numRef>
          </c:cat>
          <c:val>
            <c:numRef>
              <c:f>Sheet1!$B$2:$B$6</c:f>
              <c:numCache>
                <c:formatCode>General</c:formatCode>
                <c:ptCount val="5"/>
                <c:pt idx="0">
                  <c:v>1493</c:v>
                </c:pt>
                <c:pt idx="1">
                  <c:v>1556</c:v>
                </c:pt>
                <c:pt idx="2">
                  <c:v>1641</c:v>
                </c:pt>
                <c:pt idx="3">
                  <c:v>1831</c:v>
                </c:pt>
                <c:pt idx="4">
                  <c:v>1916</c:v>
                </c:pt>
              </c:numCache>
            </c:numRef>
          </c:val>
          <c:smooth val="0"/>
        </c:ser>
        <c:ser>
          <c:idx val="1"/>
          <c:order val="1"/>
          <c:tx>
            <c:strRef>
              <c:f>Sheet1!$C$1</c:f>
              <c:strCache>
                <c:ptCount val="1"/>
                <c:pt idx="0">
                  <c:v>Undergraduate</c:v>
                </c:pt>
              </c:strCache>
            </c:strRef>
          </c:tx>
          <c:spPr>
            <a:ln w="28575" cap="rnd">
              <a:solidFill>
                <a:schemeClr val="accent2"/>
              </a:solidFill>
              <a:round/>
            </a:ln>
            <a:effectLst/>
          </c:spPr>
          <c:marker>
            <c:symbol val="none"/>
          </c:marker>
          <c:cat>
            <c:numRef>
              <c:f>Sheet1!$A$2:$A$6</c:f>
              <c:numCache>
                <c:formatCode>General</c:formatCode>
                <c:ptCount val="5"/>
                <c:pt idx="0">
                  <c:v>2010</c:v>
                </c:pt>
                <c:pt idx="1">
                  <c:v>2011</c:v>
                </c:pt>
                <c:pt idx="2">
                  <c:v>2012</c:v>
                </c:pt>
                <c:pt idx="3">
                  <c:v>2013</c:v>
                </c:pt>
                <c:pt idx="4">
                  <c:v>2014</c:v>
                </c:pt>
              </c:numCache>
            </c:numRef>
          </c:cat>
          <c:val>
            <c:numRef>
              <c:f>Sheet1!$C$2:$C$6</c:f>
              <c:numCache>
                <c:formatCode>General</c:formatCode>
                <c:ptCount val="5"/>
                <c:pt idx="0">
                  <c:v>1277</c:v>
                </c:pt>
                <c:pt idx="1">
                  <c:v>1357</c:v>
                </c:pt>
                <c:pt idx="2">
                  <c:v>1370</c:v>
                </c:pt>
                <c:pt idx="3">
                  <c:v>1399</c:v>
                </c:pt>
                <c:pt idx="4">
                  <c:v>1544</c:v>
                </c:pt>
              </c:numCache>
            </c:numRef>
          </c:val>
          <c:smooth val="0"/>
        </c:ser>
        <c:ser>
          <c:idx val="2"/>
          <c:order val="2"/>
          <c:tx>
            <c:strRef>
              <c:f>Sheet1!$D$1</c:f>
              <c:strCache>
                <c:ptCount val="1"/>
                <c:pt idx="0">
                  <c:v>Graduate</c:v>
                </c:pt>
              </c:strCache>
            </c:strRef>
          </c:tx>
          <c:spPr>
            <a:ln w="28575" cap="rnd">
              <a:solidFill>
                <a:schemeClr val="accent3"/>
              </a:solidFill>
              <a:round/>
            </a:ln>
            <a:effectLst/>
          </c:spPr>
          <c:marker>
            <c:symbol val="none"/>
          </c:marker>
          <c:cat>
            <c:numRef>
              <c:f>Sheet1!$A$2:$A$6</c:f>
              <c:numCache>
                <c:formatCode>General</c:formatCode>
                <c:ptCount val="5"/>
                <c:pt idx="0">
                  <c:v>2010</c:v>
                </c:pt>
                <c:pt idx="1">
                  <c:v>2011</c:v>
                </c:pt>
                <c:pt idx="2">
                  <c:v>2012</c:v>
                </c:pt>
                <c:pt idx="3">
                  <c:v>2013</c:v>
                </c:pt>
                <c:pt idx="4">
                  <c:v>2014</c:v>
                </c:pt>
              </c:numCache>
            </c:numRef>
          </c:cat>
          <c:val>
            <c:numRef>
              <c:f>Sheet1!$D$2:$D$6</c:f>
              <c:numCache>
                <c:formatCode>General</c:formatCode>
                <c:ptCount val="5"/>
                <c:pt idx="0">
                  <c:v>696</c:v>
                </c:pt>
                <c:pt idx="1">
                  <c:v>721</c:v>
                </c:pt>
                <c:pt idx="2">
                  <c:v>750</c:v>
                </c:pt>
                <c:pt idx="3">
                  <c:v>668</c:v>
                </c:pt>
                <c:pt idx="4">
                  <c:v>615</c:v>
                </c:pt>
              </c:numCache>
            </c:numRef>
          </c:val>
          <c:smooth val="0"/>
        </c:ser>
        <c:dLbls>
          <c:showLegendKey val="0"/>
          <c:showVal val="0"/>
          <c:showCatName val="0"/>
          <c:showSerName val="0"/>
          <c:showPercent val="0"/>
          <c:showBubbleSize val="0"/>
        </c:dLbls>
        <c:marker val="1"/>
        <c:smooth val="0"/>
        <c:axId val="83334656"/>
        <c:axId val="78921024"/>
      </c:lineChart>
      <c:catAx>
        <c:axId val="8333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8921024"/>
        <c:crosses val="autoZero"/>
        <c:auto val="1"/>
        <c:lblAlgn val="ctr"/>
        <c:lblOffset val="100"/>
        <c:noMultiLvlLbl val="0"/>
      </c:catAx>
      <c:valAx>
        <c:axId val="78921024"/>
        <c:scaling>
          <c:orientation val="minMax"/>
          <c:max val="2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3334656"/>
        <c:crosses val="autoZero"/>
        <c:crossBetween val="between"/>
        <c:majorUnit val="25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FAD138-02C2-4B06-BFE4-834BE8EBB7F0}" type="doc">
      <dgm:prSet loTypeId="urn:microsoft.com/office/officeart/2005/8/layout/cycle4" loCatId="cycle" qsTypeId="urn:microsoft.com/office/officeart/2005/8/quickstyle/simple3" qsCatId="simple" csTypeId="urn:microsoft.com/office/officeart/2005/8/colors/accent1_2" csCatId="accent1" phldr="1"/>
      <dgm:spPr/>
      <dgm:t>
        <a:bodyPr/>
        <a:lstStyle/>
        <a:p>
          <a:endParaRPr lang="en-US"/>
        </a:p>
      </dgm:t>
    </dgm:pt>
    <dgm:pt modelId="{80CAB497-2270-44B4-AED6-90971E5D945F}">
      <dgm:prSet phldrT="[Text]" custT="1"/>
      <dgm:spPr/>
      <dgm:t>
        <a:bodyPr/>
        <a:lstStyle/>
        <a:p>
          <a:pPr algn="l"/>
          <a:r>
            <a:rPr lang="en-US" sz="1100" u="sng" dirty="0" smtClean="0"/>
            <a:t>Assess</a:t>
          </a:r>
        </a:p>
        <a:p>
          <a:pPr algn="l"/>
          <a:r>
            <a:rPr lang="en-US" sz="1100" dirty="0" smtClean="0"/>
            <a:t>Faculty conduct data collection</a:t>
          </a:r>
        </a:p>
        <a:p>
          <a:pPr algn="l"/>
          <a:endParaRPr lang="en-US" sz="1100" dirty="0" smtClean="0"/>
        </a:p>
        <a:p>
          <a:pPr algn="l"/>
          <a:endParaRPr lang="en-US" sz="900" dirty="0" smtClean="0"/>
        </a:p>
        <a:p>
          <a:pPr algn="l"/>
          <a:endParaRPr lang="en-US" sz="900" dirty="0" smtClean="0"/>
        </a:p>
      </dgm:t>
    </dgm:pt>
    <dgm:pt modelId="{AD186E67-806F-4C19-B0B0-A561E759D880}" type="parTrans" cxnId="{81457095-6634-4CF1-A863-A761393A875A}">
      <dgm:prSet/>
      <dgm:spPr/>
      <dgm:t>
        <a:bodyPr/>
        <a:lstStyle/>
        <a:p>
          <a:endParaRPr lang="en-US"/>
        </a:p>
      </dgm:t>
    </dgm:pt>
    <dgm:pt modelId="{5411A913-13BA-4872-939C-2AC14F8AA426}" type="sibTrans" cxnId="{81457095-6634-4CF1-A863-A761393A875A}">
      <dgm:prSet/>
      <dgm:spPr/>
      <dgm:t>
        <a:bodyPr/>
        <a:lstStyle/>
        <a:p>
          <a:endParaRPr lang="en-US"/>
        </a:p>
      </dgm:t>
    </dgm:pt>
    <dgm:pt modelId="{6576C817-7AEA-4E53-BD5B-BC08B4510568}">
      <dgm:prSet phldrT="[Text]" custT="1"/>
      <dgm:spPr/>
      <dgm:t>
        <a:bodyPr/>
        <a:lstStyle/>
        <a:p>
          <a:pPr algn="r"/>
          <a:r>
            <a:rPr lang="en-US" sz="1100" u="sng" dirty="0" smtClean="0"/>
            <a:t>Review</a:t>
          </a:r>
        </a:p>
        <a:p>
          <a:pPr algn="r"/>
          <a:r>
            <a:rPr lang="en-US" sz="1100" dirty="0" smtClean="0"/>
            <a:t>Faculty committees review data, identify plans for improvement</a:t>
          </a:r>
        </a:p>
        <a:p>
          <a:pPr algn="r"/>
          <a:endParaRPr lang="en-US" sz="900" dirty="0"/>
        </a:p>
      </dgm:t>
    </dgm:pt>
    <dgm:pt modelId="{072D690D-693E-475A-B6E9-01368FAB31B1}" type="parTrans" cxnId="{BCD3BBB0-EBF6-42FF-A0ED-48D9BA9364B9}">
      <dgm:prSet/>
      <dgm:spPr/>
      <dgm:t>
        <a:bodyPr/>
        <a:lstStyle/>
        <a:p>
          <a:endParaRPr lang="en-US"/>
        </a:p>
      </dgm:t>
    </dgm:pt>
    <dgm:pt modelId="{D1940B0C-A4A0-4B42-AA77-476CDE455871}" type="sibTrans" cxnId="{BCD3BBB0-EBF6-42FF-A0ED-48D9BA9364B9}">
      <dgm:prSet/>
      <dgm:spPr/>
      <dgm:t>
        <a:bodyPr/>
        <a:lstStyle/>
        <a:p>
          <a:endParaRPr lang="en-US"/>
        </a:p>
      </dgm:t>
    </dgm:pt>
    <dgm:pt modelId="{278EA4FB-9A85-4E5D-8620-877FC4850B1F}">
      <dgm:prSet phldrT="[Text]" custT="1"/>
      <dgm:spPr/>
      <dgm:t>
        <a:bodyPr/>
        <a:lstStyle/>
        <a:p>
          <a:pPr algn="r"/>
          <a:r>
            <a:rPr lang="en-US" sz="1100" u="sng" dirty="0" smtClean="0"/>
            <a:t>Report</a:t>
          </a:r>
        </a:p>
        <a:p>
          <a:pPr algn="r"/>
          <a:r>
            <a:rPr lang="en-US" sz="1100" dirty="0" err="1" smtClean="0"/>
            <a:t>Dept</a:t>
          </a:r>
          <a:r>
            <a:rPr lang="en-US" sz="1100" dirty="0" smtClean="0"/>
            <a:t> Chair/ Program Director report results</a:t>
          </a:r>
        </a:p>
        <a:p>
          <a:pPr algn="r"/>
          <a:endParaRPr lang="en-US" sz="1100" dirty="0"/>
        </a:p>
      </dgm:t>
    </dgm:pt>
    <dgm:pt modelId="{F5D2233E-BBB8-4506-92A0-D09069925A26}" type="parTrans" cxnId="{A3DD4E92-5A45-4D54-B04D-4F3F4C5DA026}">
      <dgm:prSet/>
      <dgm:spPr/>
      <dgm:t>
        <a:bodyPr/>
        <a:lstStyle/>
        <a:p>
          <a:endParaRPr lang="en-US"/>
        </a:p>
      </dgm:t>
    </dgm:pt>
    <dgm:pt modelId="{EE1F34E7-1F6C-4F77-AC99-7D803117AC10}" type="sibTrans" cxnId="{A3DD4E92-5A45-4D54-B04D-4F3F4C5DA026}">
      <dgm:prSet/>
      <dgm:spPr/>
      <dgm:t>
        <a:bodyPr/>
        <a:lstStyle/>
        <a:p>
          <a:endParaRPr lang="en-US"/>
        </a:p>
      </dgm:t>
    </dgm:pt>
    <dgm:pt modelId="{CD42F8A3-E626-41C7-AAE5-EBD30F4F8337}">
      <dgm:prSet phldrT="[Text]" custT="1"/>
      <dgm:spPr/>
      <dgm:t>
        <a:bodyPr/>
        <a:lstStyle/>
        <a:p>
          <a:pPr algn="ctr"/>
          <a:endParaRPr lang="en-US" sz="900" u="sng" dirty="0" smtClean="0"/>
        </a:p>
        <a:p>
          <a:pPr algn="l"/>
          <a:r>
            <a:rPr lang="en-US" sz="1100" u="sng" dirty="0" smtClean="0"/>
            <a:t>Implement</a:t>
          </a:r>
        </a:p>
        <a:p>
          <a:pPr algn="l"/>
          <a:r>
            <a:rPr lang="en-US" sz="1100" dirty="0" smtClean="0"/>
            <a:t>Faculty teaching course where assessment occurs implement proposed changes</a:t>
          </a:r>
        </a:p>
        <a:p>
          <a:pPr algn="l"/>
          <a:endParaRPr lang="en-US" sz="900" dirty="0"/>
        </a:p>
      </dgm:t>
    </dgm:pt>
    <dgm:pt modelId="{86D874F5-E3DF-4466-8D76-4CAAA91B18D5}" type="parTrans" cxnId="{A5D97D9B-6F37-4C54-A307-EF3405611BAC}">
      <dgm:prSet/>
      <dgm:spPr/>
      <dgm:t>
        <a:bodyPr/>
        <a:lstStyle/>
        <a:p>
          <a:endParaRPr lang="en-US"/>
        </a:p>
      </dgm:t>
    </dgm:pt>
    <dgm:pt modelId="{E8CF97CF-9C10-4A99-A86D-D71B0EB00AD8}" type="sibTrans" cxnId="{A5D97D9B-6F37-4C54-A307-EF3405611BAC}">
      <dgm:prSet/>
      <dgm:spPr/>
      <dgm:t>
        <a:bodyPr/>
        <a:lstStyle/>
        <a:p>
          <a:endParaRPr lang="en-US"/>
        </a:p>
      </dgm:t>
    </dgm:pt>
    <dgm:pt modelId="{59406FD4-BFFC-4707-B1DE-D5A8E98CCE2D}" type="pres">
      <dgm:prSet presAssocID="{8BFAD138-02C2-4B06-BFE4-834BE8EBB7F0}" presName="cycleMatrixDiagram" presStyleCnt="0">
        <dgm:presLayoutVars>
          <dgm:chMax val="1"/>
          <dgm:dir/>
          <dgm:animLvl val="lvl"/>
          <dgm:resizeHandles val="exact"/>
        </dgm:presLayoutVars>
      </dgm:prSet>
      <dgm:spPr/>
      <dgm:t>
        <a:bodyPr/>
        <a:lstStyle/>
        <a:p>
          <a:endParaRPr lang="en-US"/>
        </a:p>
      </dgm:t>
    </dgm:pt>
    <dgm:pt modelId="{2EC01661-2356-47D9-9F12-AAE9A302E5E4}" type="pres">
      <dgm:prSet presAssocID="{8BFAD138-02C2-4B06-BFE4-834BE8EBB7F0}" presName="children" presStyleCnt="0"/>
      <dgm:spPr/>
    </dgm:pt>
    <dgm:pt modelId="{91DFAAAB-7102-489F-B70A-343BDAD064ED}" type="pres">
      <dgm:prSet presAssocID="{8BFAD138-02C2-4B06-BFE4-834BE8EBB7F0}" presName="childPlaceholder" presStyleCnt="0"/>
      <dgm:spPr/>
    </dgm:pt>
    <dgm:pt modelId="{F259EA95-8DFD-4703-84C2-1741189BEEC5}" type="pres">
      <dgm:prSet presAssocID="{8BFAD138-02C2-4B06-BFE4-834BE8EBB7F0}" presName="circle" presStyleCnt="0"/>
      <dgm:spPr/>
    </dgm:pt>
    <dgm:pt modelId="{9304100F-BD16-487E-A030-E81868116653}" type="pres">
      <dgm:prSet presAssocID="{8BFAD138-02C2-4B06-BFE4-834BE8EBB7F0}" presName="quadrant1" presStyleLbl="node1" presStyleIdx="0" presStyleCnt="4">
        <dgm:presLayoutVars>
          <dgm:chMax val="1"/>
          <dgm:bulletEnabled val="1"/>
        </dgm:presLayoutVars>
      </dgm:prSet>
      <dgm:spPr/>
      <dgm:t>
        <a:bodyPr/>
        <a:lstStyle/>
        <a:p>
          <a:endParaRPr lang="en-US"/>
        </a:p>
      </dgm:t>
    </dgm:pt>
    <dgm:pt modelId="{336EE164-088D-4D5E-9263-C8D7A462471E}" type="pres">
      <dgm:prSet presAssocID="{8BFAD138-02C2-4B06-BFE4-834BE8EBB7F0}" presName="quadrant2" presStyleLbl="node1" presStyleIdx="1" presStyleCnt="4" custLinFactNeighborY="438">
        <dgm:presLayoutVars>
          <dgm:chMax val="1"/>
          <dgm:bulletEnabled val="1"/>
        </dgm:presLayoutVars>
      </dgm:prSet>
      <dgm:spPr/>
      <dgm:t>
        <a:bodyPr/>
        <a:lstStyle/>
        <a:p>
          <a:endParaRPr lang="en-US"/>
        </a:p>
      </dgm:t>
    </dgm:pt>
    <dgm:pt modelId="{60A26FD5-5083-4889-8D15-68EAFE1D85A1}" type="pres">
      <dgm:prSet presAssocID="{8BFAD138-02C2-4B06-BFE4-834BE8EBB7F0}" presName="quadrant3" presStyleLbl="node1" presStyleIdx="2" presStyleCnt="4">
        <dgm:presLayoutVars>
          <dgm:chMax val="1"/>
          <dgm:bulletEnabled val="1"/>
        </dgm:presLayoutVars>
      </dgm:prSet>
      <dgm:spPr/>
      <dgm:t>
        <a:bodyPr/>
        <a:lstStyle/>
        <a:p>
          <a:endParaRPr lang="en-US"/>
        </a:p>
      </dgm:t>
    </dgm:pt>
    <dgm:pt modelId="{89E64B5B-7843-44D9-8694-6447F78CDD5C}" type="pres">
      <dgm:prSet presAssocID="{8BFAD138-02C2-4B06-BFE4-834BE8EBB7F0}" presName="quadrant4" presStyleLbl="node1" presStyleIdx="3" presStyleCnt="4" custLinFactNeighborY="173">
        <dgm:presLayoutVars>
          <dgm:chMax val="1"/>
          <dgm:bulletEnabled val="1"/>
        </dgm:presLayoutVars>
      </dgm:prSet>
      <dgm:spPr/>
      <dgm:t>
        <a:bodyPr/>
        <a:lstStyle/>
        <a:p>
          <a:endParaRPr lang="en-US"/>
        </a:p>
      </dgm:t>
    </dgm:pt>
    <dgm:pt modelId="{06AA6ED0-BC76-45D9-B189-BC47973974A3}" type="pres">
      <dgm:prSet presAssocID="{8BFAD138-02C2-4B06-BFE4-834BE8EBB7F0}" presName="quadrantPlaceholder" presStyleCnt="0"/>
      <dgm:spPr/>
    </dgm:pt>
    <dgm:pt modelId="{FAA5F47E-A150-43A6-893D-63A197C4D0B8}" type="pres">
      <dgm:prSet presAssocID="{8BFAD138-02C2-4B06-BFE4-834BE8EBB7F0}" presName="center1" presStyleLbl="fgShp" presStyleIdx="0" presStyleCnt="2"/>
      <dgm:spPr/>
    </dgm:pt>
    <dgm:pt modelId="{3CC5A79A-2813-4BD2-A13F-DAE6421FBA23}" type="pres">
      <dgm:prSet presAssocID="{8BFAD138-02C2-4B06-BFE4-834BE8EBB7F0}" presName="center2" presStyleLbl="fgShp" presStyleIdx="1" presStyleCnt="2"/>
      <dgm:spPr/>
    </dgm:pt>
  </dgm:ptLst>
  <dgm:cxnLst>
    <dgm:cxn modelId="{A3DD4E92-5A45-4D54-B04D-4F3F4C5DA026}" srcId="{8BFAD138-02C2-4B06-BFE4-834BE8EBB7F0}" destId="{278EA4FB-9A85-4E5D-8620-877FC4850B1F}" srcOrd="2" destOrd="0" parTransId="{F5D2233E-BBB8-4506-92A0-D09069925A26}" sibTransId="{EE1F34E7-1F6C-4F77-AC99-7D803117AC10}"/>
    <dgm:cxn modelId="{BCD3BBB0-EBF6-42FF-A0ED-48D9BA9364B9}" srcId="{8BFAD138-02C2-4B06-BFE4-834BE8EBB7F0}" destId="{6576C817-7AEA-4E53-BD5B-BC08B4510568}" srcOrd="1" destOrd="0" parTransId="{072D690D-693E-475A-B6E9-01368FAB31B1}" sibTransId="{D1940B0C-A4A0-4B42-AA77-476CDE455871}"/>
    <dgm:cxn modelId="{05DF0269-6343-4FC5-BBD9-4CBA74E70673}" type="presOf" srcId="{278EA4FB-9A85-4E5D-8620-877FC4850B1F}" destId="{60A26FD5-5083-4889-8D15-68EAFE1D85A1}" srcOrd="0" destOrd="0" presId="urn:microsoft.com/office/officeart/2005/8/layout/cycle4"/>
    <dgm:cxn modelId="{A5D97D9B-6F37-4C54-A307-EF3405611BAC}" srcId="{8BFAD138-02C2-4B06-BFE4-834BE8EBB7F0}" destId="{CD42F8A3-E626-41C7-AAE5-EBD30F4F8337}" srcOrd="3" destOrd="0" parTransId="{86D874F5-E3DF-4466-8D76-4CAAA91B18D5}" sibTransId="{E8CF97CF-9C10-4A99-A86D-D71B0EB00AD8}"/>
    <dgm:cxn modelId="{52528AE7-31E8-4BEB-8FD7-35048AC7C8E1}" type="presOf" srcId="{80CAB497-2270-44B4-AED6-90971E5D945F}" destId="{9304100F-BD16-487E-A030-E81868116653}" srcOrd="0" destOrd="0" presId="urn:microsoft.com/office/officeart/2005/8/layout/cycle4"/>
    <dgm:cxn modelId="{BD0E0D54-9692-4D2B-816A-43067E5E7286}" type="presOf" srcId="{CD42F8A3-E626-41C7-AAE5-EBD30F4F8337}" destId="{89E64B5B-7843-44D9-8694-6447F78CDD5C}" srcOrd="0" destOrd="0" presId="urn:microsoft.com/office/officeart/2005/8/layout/cycle4"/>
    <dgm:cxn modelId="{13E96D40-3B6E-49BE-8CC5-D4050785ED63}" type="presOf" srcId="{8BFAD138-02C2-4B06-BFE4-834BE8EBB7F0}" destId="{59406FD4-BFFC-4707-B1DE-D5A8E98CCE2D}" srcOrd="0" destOrd="0" presId="urn:microsoft.com/office/officeart/2005/8/layout/cycle4"/>
    <dgm:cxn modelId="{81457095-6634-4CF1-A863-A761393A875A}" srcId="{8BFAD138-02C2-4B06-BFE4-834BE8EBB7F0}" destId="{80CAB497-2270-44B4-AED6-90971E5D945F}" srcOrd="0" destOrd="0" parTransId="{AD186E67-806F-4C19-B0B0-A561E759D880}" sibTransId="{5411A913-13BA-4872-939C-2AC14F8AA426}"/>
    <dgm:cxn modelId="{AD546881-D4EC-4BD2-AAA0-1F1C287308B1}" type="presOf" srcId="{6576C817-7AEA-4E53-BD5B-BC08B4510568}" destId="{336EE164-088D-4D5E-9263-C8D7A462471E}" srcOrd="0" destOrd="0" presId="urn:microsoft.com/office/officeart/2005/8/layout/cycle4"/>
    <dgm:cxn modelId="{753852A6-7C88-435E-90CD-A46820D750E8}" type="presParOf" srcId="{59406FD4-BFFC-4707-B1DE-D5A8E98CCE2D}" destId="{2EC01661-2356-47D9-9F12-AAE9A302E5E4}" srcOrd="0" destOrd="0" presId="urn:microsoft.com/office/officeart/2005/8/layout/cycle4"/>
    <dgm:cxn modelId="{CE9FB5D3-87A9-4834-8725-B41D1D76D71F}" type="presParOf" srcId="{2EC01661-2356-47D9-9F12-AAE9A302E5E4}" destId="{91DFAAAB-7102-489F-B70A-343BDAD064ED}" srcOrd="0" destOrd="0" presId="urn:microsoft.com/office/officeart/2005/8/layout/cycle4"/>
    <dgm:cxn modelId="{4A45499C-EA0C-430D-B885-48B37483E89F}" type="presParOf" srcId="{59406FD4-BFFC-4707-B1DE-D5A8E98CCE2D}" destId="{F259EA95-8DFD-4703-84C2-1741189BEEC5}" srcOrd="1" destOrd="0" presId="urn:microsoft.com/office/officeart/2005/8/layout/cycle4"/>
    <dgm:cxn modelId="{CE831B57-2B08-4E20-AB45-2CF8D8352EBC}" type="presParOf" srcId="{F259EA95-8DFD-4703-84C2-1741189BEEC5}" destId="{9304100F-BD16-487E-A030-E81868116653}" srcOrd="0" destOrd="0" presId="urn:microsoft.com/office/officeart/2005/8/layout/cycle4"/>
    <dgm:cxn modelId="{9070EF65-5C06-4C23-9717-23A72E914144}" type="presParOf" srcId="{F259EA95-8DFD-4703-84C2-1741189BEEC5}" destId="{336EE164-088D-4D5E-9263-C8D7A462471E}" srcOrd="1" destOrd="0" presId="urn:microsoft.com/office/officeart/2005/8/layout/cycle4"/>
    <dgm:cxn modelId="{86E712A0-5E8F-4F48-990B-229F7DFC3BB6}" type="presParOf" srcId="{F259EA95-8DFD-4703-84C2-1741189BEEC5}" destId="{60A26FD5-5083-4889-8D15-68EAFE1D85A1}" srcOrd="2" destOrd="0" presId="urn:microsoft.com/office/officeart/2005/8/layout/cycle4"/>
    <dgm:cxn modelId="{080E3EE3-5491-4069-A3A0-3C4DAB0EC61E}" type="presParOf" srcId="{F259EA95-8DFD-4703-84C2-1741189BEEC5}" destId="{89E64B5B-7843-44D9-8694-6447F78CDD5C}" srcOrd="3" destOrd="0" presId="urn:microsoft.com/office/officeart/2005/8/layout/cycle4"/>
    <dgm:cxn modelId="{8B265958-F51C-497A-B99D-83A65B0EC34F}" type="presParOf" srcId="{F259EA95-8DFD-4703-84C2-1741189BEEC5}" destId="{06AA6ED0-BC76-45D9-B189-BC47973974A3}" srcOrd="4" destOrd="0" presId="urn:microsoft.com/office/officeart/2005/8/layout/cycle4"/>
    <dgm:cxn modelId="{7BC10EA0-FC84-45A9-BDC9-F36EDD1DBA9E}" type="presParOf" srcId="{59406FD4-BFFC-4707-B1DE-D5A8E98CCE2D}" destId="{FAA5F47E-A150-43A6-893D-63A197C4D0B8}" srcOrd="2" destOrd="0" presId="urn:microsoft.com/office/officeart/2005/8/layout/cycle4"/>
    <dgm:cxn modelId="{EC9FE2E3-2B85-4415-BA17-3065A7E465CA}" type="presParOf" srcId="{59406FD4-BFFC-4707-B1DE-D5A8E98CCE2D}" destId="{3CC5A79A-2813-4BD2-A13F-DAE6421FBA23}"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4100F-BD16-487E-A030-E81868116653}">
      <dsp:nvSpPr>
        <dsp:cNvPr id="0" name=""/>
        <dsp:cNvSpPr/>
      </dsp:nvSpPr>
      <dsp:spPr>
        <a:xfrm>
          <a:off x="1103619" y="250179"/>
          <a:ext cx="1900488" cy="1900488"/>
        </a:xfrm>
        <a:prstGeom prst="pieWedg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l" defTabSz="488950">
            <a:lnSpc>
              <a:spcPct val="90000"/>
            </a:lnSpc>
            <a:spcBef>
              <a:spcPct val="0"/>
            </a:spcBef>
            <a:spcAft>
              <a:spcPct val="35000"/>
            </a:spcAft>
          </a:pPr>
          <a:r>
            <a:rPr lang="en-US" sz="1100" u="sng" kern="1200" dirty="0" smtClean="0"/>
            <a:t>Assess</a:t>
          </a:r>
        </a:p>
        <a:p>
          <a:pPr lvl="0" algn="l" defTabSz="488950">
            <a:lnSpc>
              <a:spcPct val="90000"/>
            </a:lnSpc>
            <a:spcBef>
              <a:spcPct val="0"/>
            </a:spcBef>
            <a:spcAft>
              <a:spcPct val="35000"/>
            </a:spcAft>
          </a:pPr>
          <a:r>
            <a:rPr lang="en-US" sz="1100" kern="1200" dirty="0" smtClean="0"/>
            <a:t>Faculty conduct data collection</a:t>
          </a:r>
        </a:p>
        <a:p>
          <a:pPr lvl="0" algn="l" defTabSz="488950">
            <a:lnSpc>
              <a:spcPct val="90000"/>
            </a:lnSpc>
            <a:spcBef>
              <a:spcPct val="0"/>
            </a:spcBef>
            <a:spcAft>
              <a:spcPct val="35000"/>
            </a:spcAft>
          </a:pPr>
          <a:endParaRPr lang="en-US" sz="1100" kern="1200" dirty="0" smtClean="0"/>
        </a:p>
        <a:p>
          <a:pPr lvl="0" algn="l" defTabSz="488950">
            <a:lnSpc>
              <a:spcPct val="90000"/>
            </a:lnSpc>
            <a:spcBef>
              <a:spcPct val="0"/>
            </a:spcBef>
            <a:spcAft>
              <a:spcPct val="35000"/>
            </a:spcAft>
          </a:pPr>
          <a:endParaRPr lang="en-US" sz="900" kern="1200" dirty="0" smtClean="0"/>
        </a:p>
        <a:p>
          <a:pPr lvl="0" algn="l" defTabSz="488950">
            <a:lnSpc>
              <a:spcPct val="90000"/>
            </a:lnSpc>
            <a:spcBef>
              <a:spcPct val="0"/>
            </a:spcBef>
            <a:spcAft>
              <a:spcPct val="35000"/>
            </a:spcAft>
          </a:pPr>
          <a:endParaRPr lang="en-US" sz="900" kern="1200" dirty="0" smtClean="0"/>
        </a:p>
      </dsp:txBody>
      <dsp:txXfrm>
        <a:off x="1660259" y="806819"/>
        <a:ext cx="1343848" cy="1343848"/>
      </dsp:txXfrm>
    </dsp:sp>
    <dsp:sp modelId="{336EE164-088D-4D5E-9263-C8D7A462471E}">
      <dsp:nvSpPr>
        <dsp:cNvPr id="0" name=""/>
        <dsp:cNvSpPr/>
      </dsp:nvSpPr>
      <dsp:spPr>
        <a:xfrm rot="5400000">
          <a:off x="3091891" y="258503"/>
          <a:ext cx="1900488" cy="1900488"/>
        </a:xfrm>
        <a:prstGeom prst="pieWedg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r" defTabSz="488950">
            <a:lnSpc>
              <a:spcPct val="90000"/>
            </a:lnSpc>
            <a:spcBef>
              <a:spcPct val="0"/>
            </a:spcBef>
            <a:spcAft>
              <a:spcPct val="35000"/>
            </a:spcAft>
          </a:pPr>
          <a:r>
            <a:rPr lang="en-US" sz="1100" u="sng" kern="1200" dirty="0" smtClean="0"/>
            <a:t>Review</a:t>
          </a:r>
        </a:p>
        <a:p>
          <a:pPr lvl="0" algn="r" defTabSz="488950">
            <a:lnSpc>
              <a:spcPct val="90000"/>
            </a:lnSpc>
            <a:spcBef>
              <a:spcPct val="0"/>
            </a:spcBef>
            <a:spcAft>
              <a:spcPct val="35000"/>
            </a:spcAft>
          </a:pPr>
          <a:r>
            <a:rPr lang="en-US" sz="1100" kern="1200" dirty="0" smtClean="0"/>
            <a:t>Faculty committees review data, identify plans for improvement</a:t>
          </a:r>
        </a:p>
        <a:p>
          <a:pPr lvl="0" algn="r" defTabSz="488950">
            <a:lnSpc>
              <a:spcPct val="90000"/>
            </a:lnSpc>
            <a:spcBef>
              <a:spcPct val="0"/>
            </a:spcBef>
            <a:spcAft>
              <a:spcPct val="35000"/>
            </a:spcAft>
          </a:pPr>
          <a:endParaRPr lang="en-US" sz="900" kern="1200" dirty="0"/>
        </a:p>
      </dsp:txBody>
      <dsp:txXfrm rot="-5400000">
        <a:off x="3091891" y="815143"/>
        <a:ext cx="1343848" cy="1343848"/>
      </dsp:txXfrm>
    </dsp:sp>
    <dsp:sp modelId="{60A26FD5-5083-4889-8D15-68EAFE1D85A1}">
      <dsp:nvSpPr>
        <dsp:cNvPr id="0" name=""/>
        <dsp:cNvSpPr/>
      </dsp:nvSpPr>
      <dsp:spPr>
        <a:xfrm rot="10800000">
          <a:off x="3091891" y="2238451"/>
          <a:ext cx="1900488" cy="1900488"/>
        </a:xfrm>
        <a:prstGeom prst="pieWedg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r" defTabSz="488950">
            <a:lnSpc>
              <a:spcPct val="90000"/>
            </a:lnSpc>
            <a:spcBef>
              <a:spcPct val="0"/>
            </a:spcBef>
            <a:spcAft>
              <a:spcPct val="35000"/>
            </a:spcAft>
          </a:pPr>
          <a:r>
            <a:rPr lang="en-US" sz="1100" u="sng" kern="1200" dirty="0" smtClean="0"/>
            <a:t>Report</a:t>
          </a:r>
        </a:p>
        <a:p>
          <a:pPr lvl="0" algn="r" defTabSz="488950">
            <a:lnSpc>
              <a:spcPct val="90000"/>
            </a:lnSpc>
            <a:spcBef>
              <a:spcPct val="0"/>
            </a:spcBef>
            <a:spcAft>
              <a:spcPct val="35000"/>
            </a:spcAft>
          </a:pPr>
          <a:r>
            <a:rPr lang="en-US" sz="1100" kern="1200" dirty="0" err="1" smtClean="0"/>
            <a:t>Dept</a:t>
          </a:r>
          <a:r>
            <a:rPr lang="en-US" sz="1100" kern="1200" dirty="0" smtClean="0"/>
            <a:t> Chair/ Program Director report results</a:t>
          </a:r>
        </a:p>
        <a:p>
          <a:pPr lvl="0" algn="r" defTabSz="488950">
            <a:lnSpc>
              <a:spcPct val="90000"/>
            </a:lnSpc>
            <a:spcBef>
              <a:spcPct val="0"/>
            </a:spcBef>
            <a:spcAft>
              <a:spcPct val="35000"/>
            </a:spcAft>
          </a:pPr>
          <a:endParaRPr lang="en-US" sz="1100" kern="1200" dirty="0"/>
        </a:p>
      </dsp:txBody>
      <dsp:txXfrm rot="10800000">
        <a:off x="3091891" y="2238451"/>
        <a:ext cx="1343848" cy="1343848"/>
      </dsp:txXfrm>
    </dsp:sp>
    <dsp:sp modelId="{89E64B5B-7843-44D9-8694-6447F78CDD5C}">
      <dsp:nvSpPr>
        <dsp:cNvPr id="0" name=""/>
        <dsp:cNvSpPr/>
      </dsp:nvSpPr>
      <dsp:spPr>
        <a:xfrm rot="16200000">
          <a:off x="1103619" y="2241739"/>
          <a:ext cx="1900488" cy="1900488"/>
        </a:xfrm>
        <a:prstGeom prst="pieWedge">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endParaRPr lang="en-US" sz="900" u="sng" kern="1200" dirty="0" smtClean="0"/>
        </a:p>
        <a:p>
          <a:pPr lvl="0" algn="l" defTabSz="400050">
            <a:lnSpc>
              <a:spcPct val="90000"/>
            </a:lnSpc>
            <a:spcBef>
              <a:spcPct val="0"/>
            </a:spcBef>
            <a:spcAft>
              <a:spcPct val="35000"/>
            </a:spcAft>
          </a:pPr>
          <a:r>
            <a:rPr lang="en-US" sz="1100" u="sng" kern="1200" dirty="0" smtClean="0"/>
            <a:t>Implement</a:t>
          </a:r>
        </a:p>
        <a:p>
          <a:pPr lvl="0" algn="l" defTabSz="400050">
            <a:lnSpc>
              <a:spcPct val="90000"/>
            </a:lnSpc>
            <a:spcBef>
              <a:spcPct val="0"/>
            </a:spcBef>
            <a:spcAft>
              <a:spcPct val="35000"/>
            </a:spcAft>
          </a:pPr>
          <a:r>
            <a:rPr lang="en-US" sz="1100" kern="1200" dirty="0" smtClean="0"/>
            <a:t>Faculty teaching course where assessment occurs implement proposed changes</a:t>
          </a:r>
        </a:p>
        <a:p>
          <a:pPr lvl="0" algn="l" defTabSz="400050">
            <a:lnSpc>
              <a:spcPct val="90000"/>
            </a:lnSpc>
            <a:spcBef>
              <a:spcPct val="0"/>
            </a:spcBef>
            <a:spcAft>
              <a:spcPct val="35000"/>
            </a:spcAft>
          </a:pPr>
          <a:endParaRPr lang="en-US" sz="900" kern="1200" dirty="0"/>
        </a:p>
      </dsp:txBody>
      <dsp:txXfrm rot="5400000">
        <a:off x="1660259" y="2241739"/>
        <a:ext cx="1343848" cy="1343848"/>
      </dsp:txXfrm>
    </dsp:sp>
    <dsp:sp modelId="{FAA5F47E-A150-43A6-893D-63A197C4D0B8}">
      <dsp:nvSpPr>
        <dsp:cNvPr id="0" name=""/>
        <dsp:cNvSpPr/>
      </dsp:nvSpPr>
      <dsp:spPr>
        <a:xfrm>
          <a:off x="2719913" y="1799539"/>
          <a:ext cx="656173" cy="570585"/>
        </a:xfrm>
        <a:prstGeom prst="circularArrow">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w="9525" cap="flat" cmpd="sng" algn="ctr">
          <a:solidFill>
            <a:schemeClr val="l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3CC5A79A-2813-4BD2-A13F-DAE6421FBA23}">
      <dsp:nvSpPr>
        <dsp:cNvPr id="0" name=""/>
        <dsp:cNvSpPr/>
      </dsp:nvSpPr>
      <dsp:spPr>
        <a:xfrm rot="10800000">
          <a:off x="2719913" y="2018995"/>
          <a:ext cx="656173" cy="570585"/>
        </a:xfrm>
        <a:prstGeom prst="circularArrow">
          <a:avLst/>
        </a:prstGeom>
        <a:gradFill rotWithShape="0">
          <a:gsLst>
            <a:gs pos="0">
              <a:schemeClr val="accent1">
                <a:tint val="60000"/>
                <a:hueOff val="0"/>
                <a:satOff val="0"/>
                <a:lumOff val="0"/>
                <a:alphaOff val="0"/>
                <a:tint val="62000"/>
                <a:satMod val="180000"/>
              </a:schemeClr>
            </a:gs>
            <a:gs pos="65000">
              <a:schemeClr val="accent1">
                <a:tint val="60000"/>
                <a:hueOff val="0"/>
                <a:satOff val="0"/>
                <a:lumOff val="0"/>
                <a:alphaOff val="0"/>
                <a:tint val="32000"/>
                <a:satMod val="250000"/>
              </a:schemeClr>
            </a:gs>
            <a:gs pos="100000">
              <a:schemeClr val="accent1">
                <a:tint val="60000"/>
                <a:hueOff val="0"/>
                <a:satOff val="0"/>
                <a:lumOff val="0"/>
                <a:alphaOff val="0"/>
                <a:tint val="23000"/>
                <a:satMod val="300000"/>
              </a:schemeClr>
            </a:gs>
          </a:gsLst>
          <a:lin ang="16200000" scaled="0"/>
        </a:gradFill>
        <a:ln w="9525" cap="flat" cmpd="sng" algn="ctr">
          <a:solidFill>
            <a:schemeClr val="l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4CBC376-739F-4B85-9D93-6A74D5A2CD21}" type="datetimeFigureOut">
              <a:rPr lang="en-US" smtClean="0"/>
              <a:pPr/>
              <a:t>4/14/2015</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DD25CFF-7BE2-4B94-B8BA-5764F4735248}" type="slidenum">
              <a:rPr lang="en-US" smtClean="0"/>
              <a:pPr/>
              <a:t>‹#›</a:t>
            </a:fld>
            <a:endParaRPr lang="en-US"/>
          </a:p>
        </p:txBody>
      </p:sp>
    </p:spTree>
    <p:extLst>
      <p:ext uri="{BB962C8B-B14F-4D97-AF65-F5344CB8AC3E}">
        <p14:creationId xmlns:p14="http://schemas.microsoft.com/office/powerpoint/2010/main" val="2707368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79F49AED-2701-4563-8C53-40795C402EBA}" type="datetimeFigureOut">
              <a:rPr lang="en-US" smtClean="0"/>
              <a:pPr/>
              <a:t>4/14/2015</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26A2E7E2-C79F-43C9-B2C6-59CA0DFC87FF}" type="slidenum">
              <a:rPr lang="en-US" smtClean="0"/>
              <a:pPr/>
              <a:t>‹#›</a:t>
            </a:fld>
            <a:endParaRPr lang="en-US"/>
          </a:p>
        </p:txBody>
      </p:sp>
    </p:spTree>
    <p:extLst>
      <p:ext uri="{BB962C8B-B14F-4D97-AF65-F5344CB8AC3E}">
        <p14:creationId xmlns:p14="http://schemas.microsoft.com/office/powerpoint/2010/main" val="330773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4/14/2015 2:59 PM</a:t>
            </a:fld>
            <a:endParaRPr lang="en-US" dirty="0"/>
          </a:p>
        </p:txBody>
      </p:sp>
      <p:sp>
        <p:nvSpPr>
          <p:cNvPr id="6" name="Footer Placeholder 5"/>
          <p:cNvSpPr>
            <a:spLocks noGrp="1"/>
          </p:cNvSpPr>
          <p:nvPr>
            <p:ph type="ftr" sz="quarter" idx="12"/>
          </p:nvPr>
        </p:nvSpPr>
        <p:spPr>
          <a:xfrm>
            <a:off x="0" y="6513910"/>
            <a:ext cx="8229600" cy="3429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8229599" y="6513910"/>
            <a:ext cx="912284" cy="3429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567312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A2E7E2-C79F-43C9-B2C6-59CA0DFC87FF}" type="slidenum">
              <a:rPr lang="en-US" smtClean="0"/>
              <a:pPr/>
              <a:t>10</a:t>
            </a:fld>
            <a:endParaRPr lang="en-US"/>
          </a:p>
        </p:txBody>
      </p:sp>
    </p:spTree>
    <p:extLst>
      <p:ext uri="{BB962C8B-B14F-4D97-AF65-F5344CB8AC3E}">
        <p14:creationId xmlns:p14="http://schemas.microsoft.com/office/powerpoint/2010/main" val="3897022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11</a:t>
            </a:fld>
            <a:endParaRPr lang="en-US"/>
          </a:p>
        </p:txBody>
      </p:sp>
    </p:spTree>
    <p:extLst>
      <p:ext uri="{BB962C8B-B14F-4D97-AF65-F5344CB8AC3E}">
        <p14:creationId xmlns:p14="http://schemas.microsoft.com/office/powerpoint/2010/main" val="1054501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A2E7E2-C79F-43C9-B2C6-59CA0DFC87FF}" type="slidenum">
              <a:rPr lang="en-US" smtClean="0"/>
              <a:pPr/>
              <a:t>12</a:t>
            </a:fld>
            <a:endParaRPr lang="en-US"/>
          </a:p>
        </p:txBody>
      </p:sp>
    </p:spTree>
    <p:extLst>
      <p:ext uri="{BB962C8B-B14F-4D97-AF65-F5344CB8AC3E}">
        <p14:creationId xmlns:p14="http://schemas.microsoft.com/office/powerpoint/2010/main" val="3897809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13</a:t>
            </a:fld>
            <a:endParaRPr lang="en-US"/>
          </a:p>
        </p:txBody>
      </p:sp>
    </p:spTree>
    <p:extLst>
      <p:ext uri="{BB962C8B-B14F-4D97-AF65-F5344CB8AC3E}">
        <p14:creationId xmlns:p14="http://schemas.microsoft.com/office/powerpoint/2010/main" val="10691790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14</a:t>
            </a:fld>
            <a:endParaRPr lang="en-US"/>
          </a:p>
        </p:txBody>
      </p:sp>
    </p:spTree>
    <p:extLst>
      <p:ext uri="{BB962C8B-B14F-4D97-AF65-F5344CB8AC3E}">
        <p14:creationId xmlns:p14="http://schemas.microsoft.com/office/powerpoint/2010/main" val="1763711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15</a:t>
            </a:fld>
            <a:endParaRPr lang="en-US"/>
          </a:p>
        </p:txBody>
      </p:sp>
    </p:spTree>
    <p:extLst>
      <p:ext uri="{BB962C8B-B14F-4D97-AF65-F5344CB8AC3E}">
        <p14:creationId xmlns:p14="http://schemas.microsoft.com/office/powerpoint/2010/main" val="4201439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16</a:t>
            </a:fld>
            <a:endParaRPr lang="en-US"/>
          </a:p>
        </p:txBody>
      </p:sp>
    </p:spTree>
    <p:extLst>
      <p:ext uri="{BB962C8B-B14F-4D97-AF65-F5344CB8AC3E}">
        <p14:creationId xmlns:p14="http://schemas.microsoft.com/office/powerpoint/2010/main" val="1216281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17</a:t>
            </a:fld>
            <a:endParaRPr lang="en-US"/>
          </a:p>
        </p:txBody>
      </p:sp>
    </p:spTree>
    <p:extLst>
      <p:ext uri="{BB962C8B-B14F-4D97-AF65-F5344CB8AC3E}">
        <p14:creationId xmlns:p14="http://schemas.microsoft.com/office/powerpoint/2010/main" val="2309035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4/14/2015 2:59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636398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3</a:t>
            </a:fld>
            <a:endParaRPr lang="en-US"/>
          </a:p>
        </p:txBody>
      </p:sp>
    </p:spTree>
    <p:extLst>
      <p:ext uri="{BB962C8B-B14F-4D97-AF65-F5344CB8AC3E}">
        <p14:creationId xmlns:p14="http://schemas.microsoft.com/office/powerpoint/2010/main" val="6038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4</a:t>
            </a:fld>
            <a:endParaRPr lang="en-US"/>
          </a:p>
        </p:txBody>
      </p:sp>
    </p:spTree>
    <p:extLst>
      <p:ext uri="{BB962C8B-B14F-4D97-AF65-F5344CB8AC3E}">
        <p14:creationId xmlns:p14="http://schemas.microsoft.com/office/powerpoint/2010/main" val="2839248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5</a:t>
            </a:fld>
            <a:endParaRPr lang="en-US"/>
          </a:p>
        </p:txBody>
      </p:sp>
    </p:spTree>
    <p:extLst>
      <p:ext uri="{BB962C8B-B14F-4D97-AF65-F5344CB8AC3E}">
        <p14:creationId xmlns:p14="http://schemas.microsoft.com/office/powerpoint/2010/main" val="318373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6</a:t>
            </a:fld>
            <a:endParaRPr lang="en-US"/>
          </a:p>
        </p:txBody>
      </p:sp>
    </p:spTree>
    <p:extLst>
      <p:ext uri="{BB962C8B-B14F-4D97-AF65-F5344CB8AC3E}">
        <p14:creationId xmlns:p14="http://schemas.microsoft.com/office/powerpoint/2010/main" val="2203046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7</a:t>
            </a:fld>
            <a:endParaRPr lang="en-US"/>
          </a:p>
        </p:txBody>
      </p:sp>
    </p:spTree>
    <p:extLst>
      <p:ext uri="{BB962C8B-B14F-4D97-AF65-F5344CB8AC3E}">
        <p14:creationId xmlns:p14="http://schemas.microsoft.com/office/powerpoint/2010/main" val="2392907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8</a:t>
            </a:fld>
            <a:endParaRPr lang="en-US"/>
          </a:p>
        </p:txBody>
      </p:sp>
    </p:spTree>
    <p:extLst>
      <p:ext uri="{BB962C8B-B14F-4D97-AF65-F5344CB8AC3E}">
        <p14:creationId xmlns:p14="http://schemas.microsoft.com/office/powerpoint/2010/main" val="1205329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2E7E2-C79F-43C9-B2C6-59CA0DFC87FF}" type="slidenum">
              <a:rPr lang="en-US" smtClean="0"/>
              <a:pPr/>
              <a:t>9</a:t>
            </a:fld>
            <a:endParaRPr lang="en-US"/>
          </a:p>
        </p:txBody>
      </p:sp>
    </p:spTree>
    <p:extLst>
      <p:ext uri="{BB962C8B-B14F-4D97-AF65-F5344CB8AC3E}">
        <p14:creationId xmlns:p14="http://schemas.microsoft.com/office/powerpoint/2010/main" val="25181026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d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4.pd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1" y="1428751"/>
            <a:ext cx="7681913" cy="1142621"/>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50" y="3258741"/>
            <a:ext cx="7681913" cy="346249"/>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userDrawn="1"/>
        </p:nvPicPr>
        <p:blipFill>
          <a:blip r:embed="rId3"/>
          <a:stretch>
            <a:fillRect/>
          </a:stretch>
        </p:blipFill>
        <p:spPr>
          <a:xfrm>
            <a:off x="0" y="971550"/>
            <a:ext cx="9144000" cy="2402012"/>
          </a:xfrm>
          <a:prstGeom prst="rect">
            <a:avLst/>
          </a:prstGeom>
        </p:spPr>
      </p:pic>
      <p:sp>
        <p:nvSpPr>
          <p:cNvPr id="2" name="Title 1"/>
          <p:cNvSpPr>
            <a:spLocks noGrp="1"/>
          </p:cNvSpPr>
          <p:nvPr>
            <p:ph type="ctrTitle"/>
          </p:nvPr>
        </p:nvSpPr>
        <p:spPr>
          <a:xfrm>
            <a:off x="1369219" y="487354"/>
            <a:ext cx="7043208" cy="1142621"/>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3258741"/>
            <a:ext cx="7043208" cy="346249"/>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1766887"/>
            <a:ext cx="7690114" cy="1038746"/>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pic>
        <p:nvPicPr>
          <p:cNvPr id="8" name="Picture 7"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058664"/>
            <a:ext cx="8382000" cy="218890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059656"/>
            <a:ext cx="8382000" cy="218890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4"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058665"/>
            <a:ext cx="4114800" cy="217259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58665"/>
            <a:ext cx="4114800" cy="217259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4" name="Picture 3"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UNCC_Belk_Logo_White [Converted].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7543800" y="4318907"/>
            <a:ext cx="1473200" cy="683986"/>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172641"/>
            <a:ext cx="8382000" cy="677108"/>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059657"/>
            <a:ext cx="8382000" cy="2188907"/>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oodle2.uncc.edu/course/view.php?id=44038"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1" y="667129"/>
            <a:ext cx="7681913" cy="1142621"/>
          </a:xfrm>
        </p:spPr>
        <p:txBody>
          <a:bodyPr/>
          <a:lstStyle/>
          <a:p>
            <a:r>
              <a:rPr lang="en-US" dirty="0" smtClean="0"/>
              <a:t>Belk College of Business Continuous Improvement Initiatives</a:t>
            </a:r>
            <a:endParaRPr lang="en-US" dirty="0"/>
          </a:p>
        </p:txBody>
      </p:sp>
      <p:sp>
        <p:nvSpPr>
          <p:cNvPr id="3" name="Subtitle 2"/>
          <p:cNvSpPr>
            <a:spLocks noGrp="1"/>
          </p:cNvSpPr>
          <p:nvPr>
            <p:ph type="subTitle" idx="1"/>
          </p:nvPr>
        </p:nvSpPr>
        <p:spPr>
          <a:xfrm>
            <a:off x="685801" y="3068241"/>
            <a:ext cx="7681913" cy="1027509"/>
          </a:xfrm>
        </p:spPr>
        <p:txBody>
          <a:bodyPr>
            <a:normAutofit fontScale="92500" lnSpcReduction="20000"/>
          </a:bodyPr>
          <a:lstStyle/>
          <a:p>
            <a:endParaRPr lang="en-US" dirty="0" smtClean="0"/>
          </a:p>
          <a:p>
            <a:r>
              <a:rPr lang="en-US" dirty="0" smtClean="0"/>
              <a:t>Nicole Tarr</a:t>
            </a:r>
          </a:p>
          <a:p>
            <a:r>
              <a:rPr lang="en-US" dirty="0" smtClean="0"/>
              <a:t>AAAT Meeting, April 2015</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1218795"/>
          </a:xfrm>
        </p:spPr>
        <p:txBody>
          <a:bodyPr/>
          <a:lstStyle/>
          <a:p>
            <a:r>
              <a:rPr lang="en-US" sz="4400" dirty="0" smtClean="0"/>
              <a:t>Challenge: Multiple Accrediting Bodies Leads to Lots to Manage and  Assess</a:t>
            </a:r>
            <a:endParaRPr lang="en-US" sz="4400" dirty="0"/>
          </a:p>
        </p:txBody>
      </p:sp>
      <p:sp>
        <p:nvSpPr>
          <p:cNvPr id="3" name="Text Placeholder 2"/>
          <p:cNvSpPr>
            <a:spLocks noGrp="1"/>
          </p:cNvSpPr>
          <p:nvPr>
            <p:ph type="body" sz="quarter" idx="10"/>
          </p:nvPr>
        </p:nvSpPr>
        <p:spPr>
          <a:xfrm>
            <a:off x="381000" y="1352550"/>
            <a:ext cx="8382000" cy="3810274"/>
          </a:xfrm>
        </p:spPr>
        <p:txBody>
          <a:bodyPr/>
          <a:lstStyle/>
          <a:p>
            <a:r>
              <a:rPr lang="en-US" dirty="0" smtClean="0"/>
              <a:t>2011 – created staff position</a:t>
            </a:r>
          </a:p>
          <a:p>
            <a:pPr lvl="1"/>
            <a:r>
              <a:rPr lang="en-US" dirty="0" smtClean="0"/>
              <a:t>Initially began as role for coordinating AoL activities</a:t>
            </a:r>
          </a:p>
          <a:p>
            <a:pPr lvl="2"/>
            <a:r>
              <a:rPr lang="en-US" dirty="0" smtClean="0"/>
              <a:t>Initiate data collection, facilitate CTL, draft reports</a:t>
            </a:r>
          </a:p>
          <a:p>
            <a:pPr lvl="1"/>
            <a:r>
              <a:rPr lang="en-US" dirty="0" smtClean="0"/>
              <a:t>Grown to include SACS reporting, curriculum development, and program redesigns</a:t>
            </a:r>
          </a:p>
          <a:p>
            <a:pPr lvl="2"/>
            <a:r>
              <a:rPr lang="en-US" dirty="0"/>
              <a:t>SACS change prospectus</a:t>
            </a:r>
          </a:p>
          <a:p>
            <a:pPr lvl="2"/>
            <a:r>
              <a:rPr lang="en-US" dirty="0"/>
              <a:t>SLO plans for new programs</a:t>
            </a:r>
          </a:p>
          <a:p>
            <a:pPr lvl="2"/>
            <a:r>
              <a:rPr lang="en-US" dirty="0" smtClean="0"/>
              <a:t>PFS</a:t>
            </a:r>
          </a:p>
          <a:p>
            <a:pPr lvl="2"/>
            <a:r>
              <a:rPr lang="en-US" dirty="0" smtClean="0"/>
              <a:t>Program and curriculum reviews</a:t>
            </a:r>
            <a:endParaRPr lang="en-US" dirty="0"/>
          </a:p>
        </p:txBody>
      </p:sp>
    </p:spTree>
    <p:extLst>
      <p:ext uri="{BB962C8B-B14F-4D97-AF65-F5344CB8AC3E}">
        <p14:creationId xmlns:p14="http://schemas.microsoft.com/office/powerpoint/2010/main" val="41613163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MSRE AoL Curriculum Matrix</a:t>
            </a:r>
            <a:endParaRPr lang="en-US" dirty="0"/>
          </a:p>
        </p:txBody>
      </p:sp>
      <p:sp>
        <p:nvSpPr>
          <p:cNvPr id="3" name="Text Placeholder 2"/>
          <p:cNvSpPr>
            <a:spLocks noGrp="1"/>
          </p:cNvSpPr>
          <p:nvPr>
            <p:ph type="body" sz="quarter" idx="10"/>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08792779"/>
              </p:ext>
            </p:extLst>
          </p:nvPr>
        </p:nvGraphicFramePr>
        <p:xfrm>
          <a:off x="457200" y="758190"/>
          <a:ext cx="8610600" cy="4282440"/>
        </p:xfrm>
        <a:graphic>
          <a:graphicData uri="http://schemas.openxmlformats.org/drawingml/2006/table">
            <a:tbl>
              <a:tblPr firstRow="1">
                <a:tableStyleId>{5C22544A-7EE6-4342-B048-85BDC9FD1C3A}</a:tableStyleId>
              </a:tblPr>
              <a:tblGrid>
                <a:gridCol w="6283411"/>
                <a:gridCol w="465438"/>
                <a:gridCol w="465438"/>
                <a:gridCol w="465438"/>
                <a:gridCol w="473675"/>
                <a:gridCol w="457200"/>
              </a:tblGrid>
              <a:tr h="0">
                <a:tc>
                  <a:txBody>
                    <a:bodyPr/>
                    <a:lstStyle/>
                    <a:p>
                      <a:r>
                        <a:rPr lang="en-US" sz="1000" kern="900" dirty="0" smtClean="0"/>
                        <a:t>Learning Goals</a:t>
                      </a:r>
                      <a:endParaRPr lang="en-US" sz="1000" kern="900" dirty="0"/>
                    </a:p>
                  </a:txBody>
                  <a:tcPr/>
                </a:tc>
                <a:tc>
                  <a:txBody>
                    <a:bodyPr/>
                    <a:lstStyle/>
                    <a:p>
                      <a:pPr algn="ctr"/>
                      <a:r>
                        <a:rPr lang="en-US" sz="700" kern="900" dirty="0" smtClean="0"/>
                        <a:t>MSRE 6158</a:t>
                      </a:r>
                    </a:p>
                    <a:p>
                      <a:pPr algn="ctr"/>
                      <a:r>
                        <a:rPr lang="en-US" sz="700" kern="900" dirty="0" smtClean="0"/>
                        <a:t>Fall</a:t>
                      </a:r>
                      <a:endParaRPr lang="en-US" sz="700" kern="900" dirty="0"/>
                    </a:p>
                  </a:txBody>
                  <a:tcPr/>
                </a:tc>
                <a:tc>
                  <a:txBody>
                    <a:bodyPr/>
                    <a:lstStyle/>
                    <a:p>
                      <a:pPr algn="ctr"/>
                      <a:r>
                        <a:rPr lang="en-US" sz="700" kern="900" dirty="0" smtClean="0"/>
                        <a:t>MSRE 6159 Fall</a:t>
                      </a:r>
                      <a:endParaRPr lang="en-US" sz="700" kern="900" dirty="0"/>
                    </a:p>
                  </a:txBody>
                  <a:tcPr/>
                </a:tc>
                <a:tc>
                  <a:txBody>
                    <a:bodyPr/>
                    <a:lstStyle/>
                    <a:p>
                      <a:pPr algn="ctr"/>
                      <a:r>
                        <a:rPr lang="en-US" sz="700" kern="900" dirty="0" smtClean="0"/>
                        <a:t>MSRE 6120 Spring</a:t>
                      </a:r>
                      <a:endParaRPr lang="en-US" sz="700" kern="900" dirty="0"/>
                    </a:p>
                  </a:txBody>
                  <a:tcPr/>
                </a:tc>
                <a:tc>
                  <a:txBody>
                    <a:bodyPr/>
                    <a:lstStyle/>
                    <a:p>
                      <a:pPr algn="ctr"/>
                      <a:r>
                        <a:rPr lang="en-US" sz="700" kern="900" dirty="0" smtClean="0"/>
                        <a:t>MSRE 6238 Spring</a:t>
                      </a:r>
                      <a:endParaRPr lang="en-US" sz="700" kern="900" dirty="0"/>
                    </a:p>
                  </a:txBody>
                  <a:tcPr/>
                </a:tc>
                <a:tc>
                  <a:txBody>
                    <a:bodyPr/>
                    <a:lstStyle/>
                    <a:p>
                      <a:pPr algn="ctr"/>
                      <a:r>
                        <a:rPr lang="en-US" sz="700" kern="900" dirty="0" smtClean="0"/>
                        <a:t>MSRE 6999 Sum</a:t>
                      </a:r>
                      <a:endParaRPr lang="en-US" sz="700" kern="900" dirty="0"/>
                    </a:p>
                  </a:txBody>
                  <a:tcPr/>
                </a:tc>
              </a:tr>
              <a:tr h="0">
                <a:tc>
                  <a:txBody>
                    <a:bodyPr/>
                    <a:lstStyle/>
                    <a:p>
                      <a:r>
                        <a:rPr lang="en-US" sz="700" b="1" kern="900" dirty="0" smtClean="0"/>
                        <a:t>1. Students will demonstrate a working knowledge of important terminology</a:t>
                      </a:r>
                      <a:r>
                        <a:rPr lang="en-US" sz="700" b="1" kern="900" baseline="0" dirty="0" smtClean="0"/>
                        <a:t> used in the real estate industry.</a:t>
                      </a: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endParaRPr lang="en-US" sz="700" b="1" kern="900" dirty="0"/>
                    </a:p>
                  </a:txBody>
                  <a:tcPr/>
                </a:tc>
                <a:tc>
                  <a:txBody>
                    <a:bodyPr/>
                    <a:lstStyle/>
                    <a:p>
                      <a:pPr algn="ctr"/>
                      <a:endParaRPr lang="en-US" sz="700" b="1" kern="900" dirty="0"/>
                    </a:p>
                  </a:txBody>
                  <a:tcPr/>
                </a:tc>
              </a:tr>
              <a:tr h="0">
                <a:tc>
                  <a:txBody>
                    <a:bodyPr/>
                    <a:lstStyle/>
                    <a:p>
                      <a:r>
                        <a:rPr lang="en-US" sz="700" kern="900" dirty="0" smtClean="0"/>
                        <a:t>   1a. Students</a:t>
                      </a:r>
                      <a:r>
                        <a:rPr lang="en-US" sz="700" kern="900" baseline="0" dirty="0" smtClean="0"/>
                        <a:t> will demonstrate knowledge of commercial mortgage structures, contractual terms, and underwriting standards.</a:t>
                      </a: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a:p>
                  </a:txBody>
                  <a:tcPr/>
                </a:tc>
                <a:tc>
                  <a:txBody>
                    <a:bodyPr/>
                    <a:lstStyle/>
                    <a:p>
                      <a:pPr algn="ctr"/>
                      <a:endParaRPr lang="en-US" sz="700" kern="900" dirty="0"/>
                    </a:p>
                  </a:txBody>
                  <a:tcPr/>
                </a:tc>
                <a:tc>
                  <a:txBody>
                    <a:bodyPr/>
                    <a:lstStyle/>
                    <a:p>
                      <a:pPr algn="ctr"/>
                      <a:endParaRPr lang="en-US" sz="700" kern="900"/>
                    </a:p>
                  </a:txBody>
                  <a:tcPr/>
                </a:tc>
              </a:tr>
              <a:tr h="0">
                <a:tc>
                  <a:txBody>
                    <a:bodyPr/>
                    <a:lstStyle/>
                    <a:p>
                      <a:r>
                        <a:rPr lang="en-US" sz="700" kern="900" dirty="0" smtClean="0"/>
                        <a:t>   1b. Students will demonstrate knowledge of terminology and metrics used in the real estate valuation process.</a:t>
                      </a: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kern="900" dirty="0" smtClean="0"/>
                        <a:t>   1c. Students will demonstrate knowledge of terminology and</a:t>
                      </a:r>
                      <a:r>
                        <a:rPr lang="en-US" sz="700" kern="900" baseline="0" dirty="0" smtClean="0"/>
                        <a:t> metrics used to evaluate the strength of a real estate market.</a:t>
                      </a: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a:p>
                  </a:txBody>
                  <a:tcPr/>
                </a:tc>
                <a:tc>
                  <a:txBody>
                    <a:bodyPr/>
                    <a:lstStyle/>
                    <a:p>
                      <a:pPr algn="ctr"/>
                      <a:endParaRPr lang="en-US" sz="700" kern="900" dirty="0"/>
                    </a:p>
                  </a:txBody>
                  <a:tcPr/>
                </a:tc>
              </a:tr>
              <a:tr h="0">
                <a:tc>
                  <a:txBody>
                    <a:bodyPr/>
                    <a:lstStyle/>
                    <a:p>
                      <a:pPr marL="57150" lvl="1" indent="0"/>
                      <a:r>
                        <a:rPr lang="en-US" sz="700" kern="900" dirty="0" smtClean="0"/>
                        <a:t>1d. Students will demonstrate knowledge of legal</a:t>
                      </a:r>
                      <a:r>
                        <a:rPr lang="en-US" sz="700" kern="900" baseline="0" dirty="0" smtClean="0"/>
                        <a:t> interests in real estate, essential elements of real estate contracts, lease provisions, and sources of legal authority to regulate the use of land.</a:t>
                      </a:r>
                      <a:endParaRPr lang="en-US" sz="700" kern="900" dirty="0"/>
                    </a:p>
                  </a:txBody>
                  <a:tcPr/>
                </a:tc>
                <a:tc>
                  <a:txBody>
                    <a:bodyPr/>
                    <a:lstStyle/>
                    <a:p>
                      <a:pPr algn="ctr"/>
                      <a:endParaRPr lang="en-US" sz="700" kern="90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b="1" kern="900" dirty="0" smtClean="0"/>
                        <a:t>2. Students will demonstrate the ability to use financial analysis techniques to evaluate complex real estate transactions.</a:t>
                      </a: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endParaRPr lang="en-US" sz="700" b="1" kern="900" dirty="0"/>
                    </a:p>
                  </a:txBody>
                  <a:tcPr/>
                </a:tc>
                <a:tc>
                  <a:txBody>
                    <a:bodyPr/>
                    <a:lstStyle/>
                    <a:p>
                      <a:pPr algn="ctr"/>
                      <a:endParaRPr lang="en-US" sz="700" b="1" kern="900" dirty="0"/>
                    </a:p>
                  </a:txBody>
                  <a:tcPr/>
                </a:tc>
                <a:tc>
                  <a:txBody>
                    <a:bodyPr/>
                    <a:lstStyle/>
                    <a:p>
                      <a:pPr algn="ctr"/>
                      <a:r>
                        <a:rPr lang="en-US" sz="700" b="1" kern="900" dirty="0" smtClean="0"/>
                        <a:t>X</a:t>
                      </a:r>
                      <a:endParaRPr lang="en-US" sz="700" b="1" kern="900" dirty="0"/>
                    </a:p>
                  </a:txBody>
                  <a:tcPr/>
                </a:tc>
              </a:tr>
              <a:tr h="0">
                <a:tc>
                  <a:txBody>
                    <a:bodyPr/>
                    <a:lstStyle/>
                    <a:p>
                      <a:r>
                        <a:rPr lang="en-US" sz="700" kern="900" dirty="0" smtClean="0"/>
                        <a:t>   2a. Students will demonstrate the ability to estimate the value of stabilized real estate assets.</a:t>
                      </a: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kern="900" dirty="0" smtClean="0"/>
                        <a:t>   2b. Students will demonstrate the ability to evaluate the financial performance of real estate development projects.</a:t>
                      </a: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kern="900" dirty="0" smtClean="0"/>
                        <a:t>   2c. Students will demonstrate the ability to evaluate lease structures.</a:t>
                      </a: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kern="900" dirty="0" smtClean="0"/>
                        <a:t>   2d. Students will demonstrate the ability to apply computer and software skills necessary to analyze development projects.</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r>
              <a:tr h="0">
                <a:tc>
                  <a:txBody>
                    <a:bodyPr/>
                    <a:lstStyle/>
                    <a:p>
                      <a:r>
                        <a:rPr lang="en-US" sz="700" kern="900" dirty="0" smtClean="0"/>
                        <a:t>   2e. Students will demonstrate the ability to evaluate alternative</a:t>
                      </a:r>
                      <a:r>
                        <a:rPr lang="en-US" sz="700" kern="900" baseline="0" dirty="0" smtClean="0"/>
                        <a:t> mortgage structures.</a:t>
                      </a: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b="1" kern="900" dirty="0" smtClean="0"/>
                        <a:t>3. Students will demonstrate the ability to use market analysis techniques to evaluate investments</a:t>
                      </a:r>
                      <a:r>
                        <a:rPr lang="en-US" sz="700" b="1" kern="900" baseline="0" dirty="0" smtClean="0"/>
                        <a:t> in different locations.</a:t>
                      </a:r>
                      <a:endParaRPr lang="en-US" sz="700" b="1" kern="900" dirty="0"/>
                    </a:p>
                  </a:txBody>
                  <a:tcPr/>
                </a:tc>
                <a:tc>
                  <a:txBody>
                    <a:bodyPr/>
                    <a:lstStyle/>
                    <a:p>
                      <a:pPr algn="ctr"/>
                      <a:endParaRPr lang="en-US" sz="700" b="1" kern="900" dirty="0"/>
                    </a:p>
                  </a:txBody>
                  <a:tcPr/>
                </a:tc>
                <a:tc>
                  <a:txBody>
                    <a:bodyPr/>
                    <a:lstStyle/>
                    <a:p>
                      <a:pPr algn="ctr"/>
                      <a:endParaRPr lang="en-US" sz="700" b="1" kern="900" dirty="0"/>
                    </a:p>
                  </a:txBody>
                  <a:tcPr/>
                </a:tc>
                <a:tc>
                  <a:txBody>
                    <a:bodyPr/>
                    <a:lstStyle/>
                    <a:p>
                      <a:pPr algn="ct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r>
                        <a:rPr lang="en-US" sz="700" b="1" kern="900" dirty="0" smtClean="0"/>
                        <a:t>X</a:t>
                      </a:r>
                      <a:endParaRPr lang="en-US" sz="700" b="1" kern="900" dirty="0"/>
                    </a:p>
                  </a:txBody>
                  <a:tcPr/>
                </a:tc>
              </a:tr>
              <a:tr h="0">
                <a:tc>
                  <a:txBody>
                    <a:bodyPr/>
                    <a:lstStyle/>
                    <a:p>
                      <a:r>
                        <a:rPr lang="en-US" sz="700" kern="900" dirty="0" smtClean="0"/>
                        <a:t>   3a. Students will demonstrate knowledge of the spatial, demographic, and economic factors that influence real estate markets.</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r>
              <a:tr h="0">
                <a:tc>
                  <a:txBody>
                    <a:bodyPr/>
                    <a:lstStyle/>
                    <a:p>
                      <a:r>
                        <a:rPr lang="en-US" sz="700" kern="900" dirty="0" smtClean="0"/>
                        <a:t>   3b. Students will demonstrate the ability to estimate</a:t>
                      </a:r>
                      <a:r>
                        <a:rPr lang="en-US" sz="700" kern="900" baseline="0" dirty="0" smtClean="0"/>
                        <a:t> tenant demand for different types of real estate assets over time.</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r>
              <a:tr h="0">
                <a:tc>
                  <a:txBody>
                    <a:bodyPr/>
                    <a:lstStyle/>
                    <a:p>
                      <a:r>
                        <a:rPr lang="en-US" sz="700" kern="900" dirty="0" smtClean="0"/>
                        <a:t>   3c. Students will demonstrate knowledge of interactions between the space market and capital market that drive real estate markets.</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r>
              <a:tr h="0">
                <a:tc>
                  <a:txBody>
                    <a:bodyPr/>
                    <a:lstStyle/>
                    <a:p>
                      <a:r>
                        <a:rPr lang="en-US" sz="700" b="1" kern="900" dirty="0" smtClean="0"/>
                        <a:t>4. Students will demonstrate the ability to effectively communicate information about real estate investment opportunities.</a:t>
                      </a: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endParaRPr lang="en-US" sz="700" b="1" kern="900" dirty="0"/>
                    </a:p>
                  </a:txBody>
                  <a:tcPr/>
                </a:tc>
                <a:tc>
                  <a:txBody>
                    <a:bodyPr/>
                    <a:lstStyle/>
                    <a:p>
                      <a:pPr algn="ctr"/>
                      <a:r>
                        <a:rPr lang="en-US" sz="700" b="1" kern="900" dirty="0" smtClean="0"/>
                        <a:t>X</a:t>
                      </a:r>
                      <a:endParaRPr lang="en-US" sz="700" b="1" kern="900" dirty="0"/>
                    </a:p>
                  </a:txBody>
                  <a:tcPr/>
                </a:tc>
                <a:tc>
                  <a:txBody>
                    <a:bodyPr/>
                    <a:lstStyle/>
                    <a:p>
                      <a:pPr algn="ctr"/>
                      <a:endParaRPr lang="en-US" sz="700" b="1" kern="900" dirty="0"/>
                    </a:p>
                  </a:txBody>
                  <a:tcPr/>
                </a:tc>
                <a:tc>
                  <a:txBody>
                    <a:bodyPr/>
                    <a:lstStyle/>
                    <a:p>
                      <a:pPr algn="ctr"/>
                      <a:r>
                        <a:rPr lang="en-US" sz="700" b="1" kern="900" dirty="0" smtClean="0"/>
                        <a:t>X</a:t>
                      </a:r>
                      <a:endParaRPr lang="en-US" sz="700" b="1" kern="900" dirty="0"/>
                    </a:p>
                  </a:txBody>
                  <a:tcPr/>
                </a:tc>
              </a:tr>
              <a:tr h="0">
                <a:tc>
                  <a:txBody>
                    <a:bodyPr/>
                    <a:lstStyle/>
                    <a:p>
                      <a:r>
                        <a:rPr lang="en-US" sz="700" kern="900" dirty="0" smtClean="0"/>
                        <a:t>   4a. Students will demonstrate the ability to succinctly convey</a:t>
                      </a:r>
                      <a:r>
                        <a:rPr lang="en-US" sz="700" kern="900" baseline="0" dirty="0" smtClean="0"/>
                        <a:t> information about the financial performance of real estate investments.</a:t>
                      </a: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kern="900" dirty="0" smtClean="0"/>
                        <a:t>   4b.</a:t>
                      </a:r>
                      <a:r>
                        <a:rPr lang="en-US" sz="700" kern="900" baseline="0" dirty="0" smtClean="0"/>
                        <a:t> Students will demonstrate the ability to articulate the legal structure of real estate investment opportunities.</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r>
              <a:tr h="0">
                <a:tc>
                  <a:txBody>
                    <a:bodyPr/>
                    <a:lstStyle/>
                    <a:p>
                      <a:r>
                        <a:rPr lang="en-US" sz="700" kern="900" dirty="0" smtClean="0"/>
                        <a:t>   4c. Students will demonstrate the ability to discus the social, economic, and political</a:t>
                      </a:r>
                      <a:r>
                        <a:rPr lang="en-US" sz="700" kern="900" baseline="0" dirty="0" smtClean="0"/>
                        <a:t> factors influencing real estate projects.</a:t>
                      </a: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endParaRPr lang="en-US" sz="700" kern="900" dirty="0"/>
                    </a:p>
                  </a:txBody>
                  <a:tcPr/>
                </a:tc>
                <a:tc>
                  <a:txBody>
                    <a:bodyPr/>
                    <a:lstStyle/>
                    <a:p>
                      <a:pPr algn="ctr"/>
                      <a:r>
                        <a:rPr lang="en-US" sz="700" kern="900" dirty="0" smtClean="0"/>
                        <a:t>X</a:t>
                      </a:r>
                      <a:endParaRPr lang="en-US" sz="700" kern="900" dirty="0"/>
                    </a:p>
                  </a:txBody>
                  <a:tcPr/>
                </a:tc>
              </a:tr>
            </a:tbl>
          </a:graphicData>
        </a:graphic>
      </p:graphicFrame>
    </p:spTree>
    <p:extLst>
      <p:ext uri="{BB962C8B-B14F-4D97-AF65-F5344CB8AC3E}">
        <p14:creationId xmlns:p14="http://schemas.microsoft.com/office/powerpoint/2010/main" val="391760404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1218795"/>
          </a:xfrm>
        </p:spPr>
        <p:txBody>
          <a:bodyPr/>
          <a:lstStyle/>
          <a:p>
            <a:r>
              <a:rPr lang="en-US" sz="4400" dirty="0" smtClean="0"/>
              <a:t>Challenge: Multiple Accrediting Bodies Leads to Lots to Manage and  Assess</a:t>
            </a:r>
            <a:endParaRPr lang="en-US" sz="4400" dirty="0"/>
          </a:p>
        </p:txBody>
      </p:sp>
      <p:sp>
        <p:nvSpPr>
          <p:cNvPr id="3" name="Text Placeholder 2"/>
          <p:cNvSpPr>
            <a:spLocks noGrp="1"/>
          </p:cNvSpPr>
          <p:nvPr>
            <p:ph type="body" sz="quarter" idx="10"/>
          </p:nvPr>
        </p:nvSpPr>
        <p:spPr>
          <a:xfrm>
            <a:off x="381000" y="1449643"/>
            <a:ext cx="8382000" cy="3902607"/>
          </a:xfrm>
        </p:spPr>
        <p:txBody>
          <a:bodyPr/>
          <a:lstStyle/>
          <a:p>
            <a:r>
              <a:rPr lang="en-US" dirty="0" smtClean="0"/>
              <a:t>2013 – began conducting assessment of different degrees and programs in alternating years</a:t>
            </a:r>
          </a:p>
          <a:p>
            <a:pPr lvl="1"/>
            <a:r>
              <a:rPr lang="en-US" dirty="0" smtClean="0"/>
              <a:t>Reduce assessment burden</a:t>
            </a:r>
          </a:p>
          <a:p>
            <a:pPr lvl="1"/>
            <a:r>
              <a:rPr lang="en-US" dirty="0" smtClean="0"/>
              <a:t>More meaningful changes </a:t>
            </a:r>
          </a:p>
          <a:p>
            <a:pPr lvl="2"/>
            <a:r>
              <a:rPr lang="en-US" dirty="0" smtClean="0"/>
              <a:t>OSCM Major – OPER 3204</a:t>
            </a:r>
          </a:p>
          <a:p>
            <a:pPr lvl="2"/>
            <a:r>
              <a:rPr lang="en-US" dirty="0" smtClean="0"/>
              <a:t>MBA Program – sustainability</a:t>
            </a:r>
          </a:p>
          <a:p>
            <a:pPr lvl="2"/>
            <a:r>
              <a:rPr lang="en-US" dirty="0" smtClean="0"/>
              <a:t>Accounting – global awareness</a:t>
            </a:r>
          </a:p>
          <a:p>
            <a:pPr lvl="2"/>
            <a:endParaRPr lang="en-US" dirty="0"/>
          </a:p>
        </p:txBody>
      </p:sp>
    </p:spTree>
    <p:extLst>
      <p:ext uri="{BB962C8B-B14F-4D97-AF65-F5344CB8AC3E}">
        <p14:creationId xmlns:p14="http://schemas.microsoft.com/office/powerpoint/2010/main" val="119149823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Validity</a:t>
            </a:r>
            <a:endParaRPr lang="en-US" dirty="0"/>
          </a:p>
        </p:txBody>
      </p:sp>
      <p:sp>
        <p:nvSpPr>
          <p:cNvPr id="3" name="Text Placeholder 2"/>
          <p:cNvSpPr>
            <a:spLocks noGrp="1"/>
          </p:cNvSpPr>
          <p:nvPr>
            <p:ph type="body" sz="quarter" idx="10"/>
          </p:nvPr>
        </p:nvSpPr>
        <p:spPr>
          <a:xfrm>
            <a:off x="381000" y="1058664"/>
            <a:ext cx="8382000" cy="3828740"/>
          </a:xfrm>
        </p:spPr>
        <p:txBody>
          <a:bodyPr/>
          <a:lstStyle/>
          <a:p>
            <a:r>
              <a:rPr lang="en-US" dirty="0" smtClean="0"/>
              <a:t>Challenges</a:t>
            </a:r>
          </a:p>
          <a:p>
            <a:pPr lvl="1"/>
            <a:r>
              <a:rPr lang="en-US" dirty="0" smtClean="0"/>
              <a:t>Conducting assessment across multiple sections</a:t>
            </a:r>
          </a:p>
          <a:p>
            <a:pPr lvl="1"/>
            <a:r>
              <a:rPr lang="en-US" dirty="0" smtClean="0"/>
              <a:t>Different faculty teaching across years</a:t>
            </a:r>
          </a:p>
          <a:p>
            <a:r>
              <a:rPr lang="en-US" dirty="0" smtClean="0"/>
              <a:t>Solutions</a:t>
            </a:r>
          </a:p>
          <a:p>
            <a:pPr lvl="1"/>
            <a:r>
              <a:rPr lang="en-US" dirty="0" smtClean="0"/>
              <a:t>Instrument repository</a:t>
            </a:r>
          </a:p>
          <a:p>
            <a:pPr lvl="1"/>
            <a:r>
              <a:rPr lang="en-US" dirty="0" smtClean="0"/>
              <a:t>Developing rubrics</a:t>
            </a:r>
          </a:p>
          <a:p>
            <a:pPr lvl="1"/>
            <a:r>
              <a:rPr lang="en-US" dirty="0" smtClean="0"/>
              <a:t>Provide more individualized guidance</a:t>
            </a:r>
          </a:p>
          <a:p>
            <a:pPr lvl="1"/>
            <a:r>
              <a:rPr lang="en-US" dirty="0" smtClean="0">
                <a:hlinkClick r:id="rId3"/>
              </a:rPr>
              <a:t>Moodle site</a:t>
            </a:r>
            <a:endParaRPr lang="en-US" dirty="0" smtClean="0"/>
          </a:p>
        </p:txBody>
      </p:sp>
    </p:spTree>
    <p:extLst>
      <p:ext uri="{BB962C8B-B14F-4D97-AF65-F5344CB8AC3E}">
        <p14:creationId xmlns:p14="http://schemas.microsoft.com/office/powerpoint/2010/main" val="22401431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1329595"/>
          </a:xfrm>
        </p:spPr>
        <p:txBody>
          <a:bodyPr/>
          <a:lstStyle/>
          <a:p>
            <a:r>
              <a:rPr lang="en-US" dirty="0" smtClean="0"/>
              <a:t>Challenge: Assessing And Reporting of Interdisciplinary Programs</a:t>
            </a:r>
            <a:endParaRPr lang="en-US" dirty="0"/>
          </a:p>
        </p:txBody>
      </p:sp>
      <p:sp>
        <p:nvSpPr>
          <p:cNvPr id="3" name="Content Placeholder 2"/>
          <p:cNvSpPr>
            <a:spLocks noGrp="1"/>
          </p:cNvSpPr>
          <p:nvPr>
            <p:ph sz="half" idx="1"/>
          </p:nvPr>
        </p:nvSpPr>
        <p:spPr>
          <a:xfrm>
            <a:off x="381000" y="1697224"/>
            <a:ext cx="4114800" cy="3151632"/>
          </a:xfrm>
        </p:spPr>
        <p:txBody>
          <a:bodyPr/>
          <a:lstStyle/>
          <a:p>
            <a:r>
              <a:rPr lang="en-US" dirty="0" smtClean="0"/>
              <a:t>DSBA Program</a:t>
            </a:r>
          </a:p>
          <a:p>
            <a:pPr lvl="1"/>
            <a:r>
              <a:rPr lang="en-US" dirty="0" smtClean="0"/>
              <a:t>Facilitate AoL, participate in CTL, draft report</a:t>
            </a:r>
          </a:p>
          <a:p>
            <a:pPr lvl="1"/>
            <a:r>
              <a:rPr lang="en-US" dirty="0"/>
              <a:t>Work with program </a:t>
            </a:r>
            <a:r>
              <a:rPr lang="en-US" dirty="0" smtClean="0"/>
              <a:t>leaders</a:t>
            </a:r>
          </a:p>
          <a:p>
            <a:pPr lvl="1"/>
            <a:endParaRPr lang="en-US" dirty="0"/>
          </a:p>
          <a:p>
            <a:r>
              <a:rPr lang="en-US" dirty="0" smtClean="0"/>
              <a:t>Org Science Program</a:t>
            </a:r>
          </a:p>
          <a:p>
            <a:pPr lvl="1"/>
            <a:r>
              <a:rPr lang="en-US" dirty="0" smtClean="0"/>
              <a:t>Maintain copies of SLO reports, faculty credentials</a:t>
            </a:r>
            <a:endParaRPr lang="en-US" dirty="0"/>
          </a:p>
        </p:txBody>
      </p:sp>
      <p:sp>
        <p:nvSpPr>
          <p:cNvPr id="4" name="Content Placeholder 3"/>
          <p:cNvSpPr>
            <a:spLocks noGrp="1"/>
          </p:cNvSpPr>
          <p:nvPr>
            <p:ph sz="half" idx="2"/>
          </p:nvPr>
        </p:nvSpPr>
        <p:spPr>
          <a:xfrm>
            <a:off x="4648200" y="1701486"/>
            <a:ext cx="4114800" cy="1514261"/>
          </a:xfrm>
        </p:spPr>
        <p:txBody>
          <a:bodyPr/>
          <a:lstStyle/>
          <a:p>
            <a:r>
              <a:rPr lang="en-US" dirty="0" smtClean="0"/>
              <a:t>General Education, PFS Programs</a:t>
            </a:r>
          </a:p>
          <a:p>
            <a:pPr lvl="1"/>
            <a:r>
              <a:rPr lang="en-US" dirty="0" smtClean="0"/>
              <a:t>Facilitate AoL, participate in CTL, report out</a:t>
            </a:r>
          </a:p>
        </p:txBody>
      </p:sp>
    </p:spTree>
    <p:extLst>
      <p:ext uri="{BB962C8B-B14F-4D97-AF65-F5344CB8AC3E}">
        <p14:creationId xmlns:p14="http://schemas.microsoft.com/office/powerpoint/2010/main" val="1433649869"/>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 Growth</a:t>
            </a:r>
            <a:endParaRPr lang="en-US" dirty="0"/>
          </a:p>
        </p:txBody>
      </p:sp>
      <p:sp>
        <p:nvSpPr>
          <p:cNvPr id="4" name="Content Placeholder 3"/>
          <p:cNvSpPr>
            <a:spLocks noGrp="1"/>
          </p:cNvSpPr>
          <p:nvPr>
            <p:ph sz="half" idx="1"/>
          </p:nvPr>
        </p:nvSpPr>
        <p:spPr>
          <a:xfrm>
            <a:off x="381000" y="1058665"/>
            <a:ext cx="4114800" cy="1200329"/>
          </a:xfrm>
        </p:spPr>
        <p:txBody>
          <a:bodyPr/>
          <a:lstStyle/>
          <a:p>
            <a:r>
              <a:rPr lang="en-US" dirty="0" smtClean="0"/>
              <a:t>Unplanned</a:t>
            </a:r>
          </a:p>
          <a:p>
            <a:pPr lvl="1"/>
            <a:r>
              <a:rPr lang="en-US" dirty="0" smtClean="0"/>
              <a:t>Program, course matrices</a:t>
            </a:r>
          </a:p>
          <a:p>
            <a:pPr lvl="1"/>
            <a:r>
              <a:rPr lang="en-US" dirty="0" smtClean="0"/>
              <a:t>Representative samples</a:t>
            </a:r>
            <a:endParaRPr lang="en-US" dirty="0"/>
          </a:p>
        </p:txBody>
      </p:sp>
      <p:sp>
        <p:nvSpPr>
          <p:cNvPr id="5" name="Content Placeholder 4"/>
          <p:cNvSpPr>
            <a:spLocks noGrp="1"/>
          </p:cNvSpPr>
          <p:nvPr>
            <p:ph sz="half" idx="2"/>
          </p:nvPr>
        </p:nvSpPr>
        <p:spPr>
          <a:xfrm>
            <a:off x="4648200" y="1058665"/>
            <a:ext cx="4114800" cy="2271391"/>
          </a:xfrm>
        </p:spPr>
        <p:txBody>
          <a:bodyPr/>
          <a:lstStyle/>
          <a:p>
            <a:r>
              <a:rPr lang="en-US" dirty="0" smtClean="0"/>
              <a:t>Planned</a:t>
            </a:r>
          </a:p>
          <a:p>
            <a:pPr lvl="1"/>
            <a:r>
              <a:rPr lang="en-US" dirty="0" smtClean="0"/>
              <a:t>Tried to be smart about where we put our resources</a:t>
            </a:r>
          </a:p>
          <a:p>
            <a:pPr lvl="1"/>
            <a:r>
              <a:rPr lang="en-US" dirty="0" smtClean="0"/>
              <a:t>Conduct needs analysis</a:t>
            </a:r>
          </a:p>
          <a:p>
            <a:pPr lvl="1"/>
            <a:r>
              <a:rPr lang="en-US" dirty="0" smtClean="0"/>
              <a:t>Strategic programming</a:t>
            </a:r>
          </a:p>
        </p:txBody>
      </p:sp>
    </p:spTree>
    <p:extLst>
      <p:ext uri="{BB962C8B-B14F-4D97-AF65-F5344CB8AC3E}">
        <p14:creationId xmlns:p14="http://schemas.microsoft.com/office/powerpoint/2010/main" val="403852778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Evaluation</a:t>
            </a:r>
            <a:endParaRPr lang="en-US" dirty="0"/>
          </a:p>
        </p:txBody>
      </p:sp>
      <p:sp>
        <p:nvSpPr>
          <p:cNvPr id="3" name="Text Placeholder 2"/>
          <p:cNvSpPr>
            <a:spLocks noGrp="1"/>
          </p:cNvSpPr>
          <p:nvPr>
            <p:ph type="body" sz="quarter" idx="10"/>
          </p:nvPr>
        </p:nvSpPr>
        <p:spPr>
          <a:xfrm>
            <a:off x="381000" y="1058664"/>
            <a:ext cx="8382000" cy="1526572"/>
          </a:xfrm>
        </p:spPr>
        <p:txBody>
          <a:bodyPr/>
          <a:lstStyle/>
          <a:p>
            <a:r>
              <a:rPr lang="en-US" dirty="0" smtClean="0"/>
              <a:t>Are we meeting our SLOs?</a:t>
            </a:r>
          </a:p>
          <a:p>
            <a:r>
              <a:rPr lang="en-US" dirty="0" smtClean="0"/>
              <a:t>Is this consistent with our mission?</a:t>
            </a:r>
          </a:p>
          <a:p>
            <a:r>
              <a:rPr lang="en-US" dirty="0" smtClean="0"/>
              <a:t>Improve instruments and rubrics</a:t>
            </a:r>
            <a:endParaRPr lang="en-US" dirty="0"/>
          </a:p>
        </p:txBody>
      </p:sp>
    </p:spTree>
    <p:extLst>
      <p:ext uri="{BB962C8B-B14F-4D97-AF65-F5344CB8AC3E}">
        <p14:creationId xmlns:p14="http://schemas.microsoft.com/office/powerpoint/2010/main" val="208068501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1994392"/>
          </a:xfrm>
        </p:spPr>
        <p:txBody>
          <a:bodyPr/>
          <a:lstStyle/>
          <a:p>
            <a:pPr algn="ctr"/>
            <a:r>
              <a:rPr lang="en-US" dirty="0" smtClean="0"/>
              <a:t/>
            </a:r>
            <a:br>
              <a:rPr lang="en-US" dirty="0" smtClean="0"/>
            </a:br>
            <a:r>
              <a:rPr lang="en-US" dirty="0"/>
              <a:t/>
            </a:r>
            <a:br>
              <a:rPr lang="en-US" dirty="0"/>
            </a:br>
            <a:r>
              <a:rPr lang="en-US" dirty="0" smtClean="0"/>
              <a:t>Questions?</a:t>
            </a:r>
            <a:endParaRPr lang="en-US" dirty="0"/>
          </a:p>
        </p:txBody>
      </p:sp>
    </p:spTree>
    <p:extLst>
      <p:ext uri="{BB962C8B-B14F-4D97-AF65-F5344CB8AC3E}">
        <p14:creationId xmlns:p14="http://schemas.microsoft.com/office/powerpoint/2010/main" val="247698477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Text Placeholder 2"/>
          <p:cNvSpPr>
            <a:spLocks noGrp="1"/>
          </p:cNvSpPr>
          <p:nvPr>
            <p:ph type="body" sz="quarter" idx="10"/>
          </p:nvPr>
        </p:nvSpPr>
        <p:spPr>
          <a:xfrm>
            <a:off x="381000" y="1058664"/>
            <a:ext cx="8382000" cy="1969770"/>
          </a:xfrm>
        </p:spPr>
        <p:txBody>
          <a:bodyPr/>
          <a:lstStyle/>
          <a:p>
            <a:r>
              <a:rPr lang="en-US" dirty="0" smtClean="0"/>
              <a:t>Context</a:t>
            </a:r>
          </a:p>
          <a:p>
            <a:r>
              <a:rPr lang="en-US" dirty="0" smtClean="0"/>
              <a:t>AoL process</a:t>
            </a:r>
          </a:p>
          <a:p>
            <a:r>
              <a:rPr lang="en-US" dirty="0" smtClean="0"/>
              <a:t>Continuous improvement initiatives to solve challenges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BCOB Programs</a:t>
            </a:r>
            <a:endParaRPr lang="en-US" dirty="0"/>
          </a:p>
        </p:txBody>
      </p:sp>
      <p:sp>
        <p:nvSpPr>
          <p:cNvPr id="3" name="Text Placeholder 2"/>
          <p:cNvSpPr>
            <a:spLocks noGrp="1"/>
          </p:cNvSpPr>
          <p:nvPr>
            <p:ph sz="half" idx="1"/>
          </p:nvPr>
        </p:nvSpPr>
        <p:spPr>
          <a:xfrm>
            <a:off x="381000" y="819150"/>
            <a:ext cx="4114800" cy="4499693"/>
          </a:xfrm>
        </p:spPr>
        <p:txBody>
          <a:bodyPr/>
          <a:lstStyle/>
          <a:p>
            <a:r>
              <a:rPr lang="en-US" sz="2000" dirty="0" smtClean="0"/>
              <a:t>Undergraduate programs</a:t>
            </a:r>
          </a:p>
          <a:p>
            <a:pPr lvl="1"/>
            <a:r>
              <a:rPr lang="en-US" sz="1600" b="1" dirty="0"/>
              <a:t>Pre</a:t>
            </a:r>
            <a:r>
              <a:rPr lang="en-US" sz="1600" dirty="0"/>
              <a:t> – Accounting, Business, Economics</a:t>
            </a:r>
          </a:p>
          <a:p>
            <a:pPr lvl="1"/>
            <a:r>
              <a:rPr lang="en-US" sz="1600" b="1" dirty="0" smtClean="0"/>
              <a:t>BS</a:t>
            </a:r>
            <a:r>
              <a:rPr lang="en-US" sz="1600" dirty="0" smtClean="0"/>
              <a:t> – Accounting, Economics</a:t>
            </a:r>
          </a:p>
          <a:p>
            <a:pPr lvl="1"/>
            <a:r>
              <a:rPr lang="en-US" sz="1600" b="1" dirty="0" smtClean="0"/>
              <a:t>BSBA</a:t>
            </a:r>
            <a:r>
              <a:rPr lang="en-US" sz="1600" dirty="0" smtClean="0"/>
              <a:t> – Finance, International Business, Management, Management Information Systems, Marketing, Operations and Supply Chain Management</a:t>
            </a:r>
          </a:p>
          <a:p>
            <a:endParaRPr lang="en-US" sz="1000" dirty="0" smtClean="0"/>
          </a:p>
          <a:p>
            <a:r>
              <a:rPr lang="en-US" sz="2000" dirty="0" smtClean="0"/>
              <a:t>Graduate programs</a:t>
            </a:r>
          </a:p>
          <a:p>
            <a:pPr lvl="1"/>
            <a:r>
              <a:rPr lang="en-US" sz="1600" dirty="0" smtClean="0"/>
              <a:t>Master of Accountancy</a:t>
            </a:r>
          </a:p>
          <a:p>
            <a:pPr lvl="1"/>
            <a:r>
              <a:rPr lang="en-US" sz="1600" dirty="0" smtClean="0"/>
              <a:t>Master of Business Administration</a:t>
            </a:r>
          </a:p>
          <a:p>
            <a:pPr lvl="1"/>
            <a:r>
              <a:rPr lang="en-US" sz="1600" dirty="0" smtClean="0"/>
              <a:t>MS in Economics</a:t>
            </a:r>
          </a:p>
          <a:p>
            <a:pPr lvl="1"/>
            <a:r>
              <a:rPr lang="en-US" sz="1600" dirty="0" smtClean="0"/>
              <a:t>MS in Math Finance</a:t>
            </a:r>
          </a:p>
          <a:p>
            <a:pPr lvl="1"/>
            <a:r>
              <a:rPr lang="en-US" sz="1600" dirty="0" smtClean="0"/>
              <a:t>PhD in Business with a major in Finance</a:t>
            </a:r>
          </a:p>
          <a:p>
            <a:pPr lvl="1"/>
            <a:r>
              <a:rPr lang="en-US" sz="1600" dirty="0" smtClean="0"/>
              <a:t>MBA in Global Business &amp; Strategy (Monterrey, Mexico), Dual-degree MS in Economics (Copenhagen, Denmark)</a:t>
            </a:r>
          </a:p>
        </p:txBody>
      </p:sp>
      <p:sp>
        <p:nvSpPr>
          <p:cNvPr id="4" name="Content Placeholder 3"/>
          <p:cNvSpPr>
            <a:spLocks noGrp="1"/>
          </p:cNvSpPr>
          <p:nvPr>
            <p:ph sz="half" idx="2"/>
          </p:nvPr>
        </p:nvSpPr>
        <p:spPr>
          <a:xfrm>
            <a:off x="4648200" y="819150"/>
            <a:ext cx="4114800" cy="2951577"/>
          </a:xfrm>
        </p:spPr>
        <p:txBody>
          <a:bodyPr/>
          <a:lstStyle/>
          <a:p>
            <a:r>
              <a:rPr lang="en-US" sz="2000" dirty="0"/>
              <a:t>Certificate programs</a:t>
            </a:r>
          </a:p>
          <a:p>
            <a:pPr lvl="1"/>
            <a:r>
              <a:rPr lang="en-US" sz="1600" dirty="0"/>
              <a:t>Business Foundations</a:t>
            </a:r>
          </a:p>
          <a:p>
            <a:pPr lvl="1"/>
            <a:r>
              <a:rPr lang="en-US" sz="1600" dirty="0" smtClean="0"/>
              <a:t>MBA </a:t>
            </a:r>
            <a:r>
              <a:rPr lang="en-US" sz="1600" dirty="0"/>
              <a:t>Plus Post-Master’s</a:t>
            </a:r>
          </a:p>
          <a:p>
            <a:pPr lvl="1"/>
            <a:r>
              <a:rPr lang="en-US" sz="1600" dirty="0" smtClean="0"/>
              <a:t>Real </a:t>
            </a:r>
            <a:r>
              <a:rPr lang="en-US" sz="1600" dirty="0"/>
              <a:t>Estate Finance and Development</a:t>
            </a:r>
          </a:p>
          <a:p>
            <a:endParaRPr lang="en-US" sz="1000" dirty="0" smtClean="0"/>
          </a:p>
          <a:p>
            <a:r>
              <a:rPr lang="en-US" sz="2000" dirty="0" smtClean="0"/>
              <a:t>Interdisciplinary </a:t>
            </a:r>
            <a:r>
              <a:rPr lang="en-US" sz="2000" dirty="0"/>
              <a:t>programs</a:t>
            </a:r>
          </a:p>
          <a:p>
            <a:pPr lvl="1"/>
            <a:r>
              <a:rPr lang="en-US" sz="1600" dirty="0" smtClean="0"/>
              <a:t>Graduate Certificate in DSBA</a:t>
            </a:r>
          </a:p>
          <a:p>
            <a:pPr lvl="1"/>
            <a:r>
              <a:rPr lang="en-US" sz="1600" dirty="0" smtClean="0"/>
              <a:t>PSM </a:t>
            </a:r>
            <a:r>
              <a:rPr lang="en-US" sz="1600" dirty="0"/>
              <a:t>in </a:t>
            </a:r>
            <a:r>
              <a:rPr lang="en-US" sz="1600" dirty="0" smtClean="0"/>
              <a:t>DSBA</a:t>
            </a:r>
          </a:p>
          <a:p>
            <a:pPr lvl="1"/>
            <a:r>
              <a:rPr lang="en-US" sz="1600" dirty="0" smtClean="0"/>
              <a:t>PhD </a:t>
            </a:r>
            <a:r>
              <a:rPr lang="en-US" sz="1600" dirty="0"/>
              <a:t>in Org </a:t>
            </a:r>
            <a:r>
              <a:rPr lang="en-US" sz="1600" dirty="0" smtClean="0"/>
              <a:t>Science</a:t>
            </a:r>
          </a:p>
          <a:p>
            <a:pPr lvl="1"/>
            <a:r>
              <a:rPr lang="en-US" sz="1600" dirty="0" smtClean="0"/>
              <a:t>PFS</a:t>
            </a:r>
          </a:p>
          <a:p>
            <a:pPr lvl="1"/>
            <a:r>
              <a:rPr lang="en-US" sz="1600" dirty="0" smtClean="0"/>
              <a:t>General Education</a:t>
            </a:r>
            <a:endParaRPr lang="en-US" sz="1600" dirty="0"/>
          </a:p>
        </p:txBody>
      </p:sp>
    </p:spTree>
    <p:extLst>
      <p:ext uri="{BB962C8B-B14F-4D97-AF65-F5344CB8AC3E}">
        <p14:creationId xmlns:p14="http://schemas.microsoft.com/office/powerpoint/2010/main" val="13898216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4">
                                            <p:txEl>
                                              <p:pRg st="0" end="0"/>
                                            </p:txEl>
                                          </p:spTgt>
                                        </p:tgtEl>
                                        <p:attrNameLst>
                                          <p:attrName>style.visibility</p:attrName>
                                        </p:attrNameLst>
                                      </p:cBhvr>
                                      <p:to>
                                        <p:strVal val="visible"/>
                                      </p:to>
                                    </p:set>
                                    <p:animEffect transition="in" filter="fade">
                                      <p:cBhvr>
                                        <p:cTn id="44" dur="500"/>
                                        <p:tgtEl>
                                          <p:spTgt spid="4">
                                            <p:txEl>
                                              <p:pRg st="0" end="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Effect transition="in" filter="fade">
                                      <p:cBhvr>
                                        <p:cTn id="47" dur="500"/>
                                        <p:tgtEl>
                                          <p:spTgt spid="4">
                                            <p:txEl>
                                              <p:pRg st="1" end="1"/>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fade">
                                      <p:cBhvr>
                                        <p:cTn id="50" dur="500"/>
                                        <p:tgtEl>
                                          <p:spTgt spid="4">
                                            <p:txEl>
                                              <p:pRg st="2" end="2"/>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4">
                                            <p:txEl>
                                              <p:pRg st="3" end="3"/>
                                            </p:txEl>
                                          </p:spTgt>
                                        </p:tgtEl>
                                        <p:attrNameLst>
                                          <p:attrName>style.visibility</p:attrName>
                                        </p:attrNameLst>
                                      </p:cBhvr>
                                      <p:to>
                                        <p:strVal val="visible"/>
                                      </p:to>
                                    </p:set>
                                    <p:animEffect transition="in" filter="fade">
                                      <p:cBhvr>
                                        <p:cTn id="53" dur="500"/>
                                        <p:tgtEl>
                                          <p:spTgt spid="4">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4">
                                            <p:txEl>
                                              <p:pRg st="5" end="5"/>
                                            </p:txEl>
                                          </p:spTgt>
                                        </p:tgtEl>
                                        <p:attrNameLst>
                                          <p:attrName>style.visibility</p:attrName>
                                        </p:attrNameLst>
                                      </p:cBhvr>
                                      <p:to>
                                        <p:strVal val="visible"/>
                                      </p:to>
                                    </p:set>
                                    <p:animEffect transition="in" filter="fade">
                                      <p:cBhvr>
                                        <p:cTn id="58" dur="500"/>
                                        <p:tgtEl>
                                          <p:spTgt spid="4">
                                            <p:txEl>
                                              <p:pRg st="5" end="5"/>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Effect transition="in" filter="fade">
                                      <p:cBhvr>
                                        <p:cTn id="61" dur="500"/>
                                        <p:tgtEl>
                                          <p:spTgt spid="4">
                                            <p:txEl>
                                              <p:pRg st="6" end="6"/>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4">
                                            <p:txEl>
                                              <p:pRg st="7" end="7"/>
                                            </p:txEl>
                                          </p:spTgt>
                                        </p:tgtEl>
                                        <p:attrNameLst>
                                          <p:attrName>style.visibility</p:attrName>
                                        </p:attrNameLst>
                                      </p:cBhvr>
                                      <p:to>
                                        <p:strVal val="visible"/>
                                      </p:to>
                                    </p:set>
                                    <p:animEffect transition="in" filter="fade">
                                      <p:cBhvr>
                                        <p:cTn id="64" dur="500"/>
                                        <p:tgtEl>
                                          <p:spTgt spid="4">
                                            <p:txEl>
                                              <p:pRg st="7" end="7"/>
                                            </p:txEl>
                                          </p:spTgt>
                                        </p:tgtEl>
                                      </p:cBhvr>
                                    </p:animEffect>
                                  </p:childTnLst>
                                </p:cTn>
                              </p:par>
                              <p:par>
                                <p:cTn id="65" presetID="10" presetClass="entr" presetSubtype="0" fill="hold" nodeType="withEffect">
                                  <p:stCondLst>
                                    <p:cond delay="0"/>
                                  </p:stCondLst>
                                  <p:childTnLst>
                                    <p:set>
                                      <p:cBhvr>
                                        <p:cTn id="66" dur="1" fill="hold">
                                          <p:stCondLst>
                                            <p:cond delay="0"/>
                                          </p:stCondLst>
                                        </p:cTn>
                                        <p:tgtEl>
                                          <p:spTgt spid="4">
                                            <p:txEl>
                                              <p:pRg st="8" end="8"/>
                                            </p:txEl>
                                          </p:spTgt>
                                        </p:tgtEl>
                                        <p:attrNameLst>
                                          <p:attrName>style.visibility</p:attrName>
                                        </p:attrNameLst>
                                      </p:cBhvr>
                                      <p:to>
                                        <p:strVal val="visible"/>
                                      </p:to>
                                    </p:set>
                                    <p:animEffect transition="in" filter="fade">
                                      <p:cBhvr>
                                        <p:cTn id="67" dur="500"/>
                                        <p:tgtEl>
                                          <p:spTgt spid="4">
                                            <p:txEl>
                                              <p:pRg st="8" end="8"/>
                                            </p:txEl>
                                          </p:spTgt>
                                        </p:tgtEl>
                                      </p:cBhvr>
                                    </p:animEffect>
                                  </p:childTnLst>
                                </p:cTn>
                              </p:par>
                              <p:par>
                                <p:cTn id="68" presetID="10" presetClass="entr" presetSubtype="0" fill="hold" nodeType="withEffect">
                                  <p:stCondLst>
                                    <p:cond delay="0"/>
                                  </p:stCondLst>
                                  <p:childTnLst>
                                    <p:set>
                                      <p:cBhvr>
                                        <p:cTn id="69" dur="1" fill="hold">
                                          <p:stCondLst>
                                            <p:cond delay="0"/>
                                          </p:stCondLst>
                                        </p:cTn>
                                        <p:tgtEl>
                                          <p:spTgt spid="4">
                                            <p:txEl>
                                              <p:pRg st="9" end="9"/>
                                            </p:txEl>
                                          </p:spTgt>
                                        </p:tgtEl>
                                        <p:attrNameLst>
                                          <p:attrName>style.visibility</p:attrName>
                                        </p:attrNameLst>
                                      </p:cBhvr>
                                      <p:to>
                                        <p:strVal val="visible"/>
                                      </p:to>
                                    </p:set>
                                    <p:animEffect transition="in" filter="fade">
                                      <p:cBhvr>
                                        <p:cTn id="70" dur="500"/>
                                        <p:tgtEl>
                                          <p:spTgt spid="4">
                                            <p:txEl>
                                              <p:pRg st="9" end="9"/>
                                            </p:txEl>
                                          </p:spTgt>
                                        </p:tgtEl>
                                      </p:cBhvr>
                                    </p:animEffect>
                                  </p:childTnLst>
                                </p:cTn>
                              </p:par>
                              <p:par>
                                <p:cTn id="71" presetID="10" presetClass="entr" presetSubtype="0" fill="hold" nodeType="withEffect">
                                  <p:stCondLst>
                                    <p:cond delay="0"/>
                                  </p:stCondLst>
                                  <p:childTnLst>
                                    <p:set>
                                      <p:cBhvr>
                                        <p:cTn id="72" dur="1" fill="hold">
                                          <p:stCondLst>
                                            <p:cond delay="0"/>
                                          </p:stCondLst>
                                        </p:cTn>
                                        <p:tgtEl>
                                          <p:spTgt spid="4">
                                            <p:txEl>
                                              <p:pRg st="10" end="10"/>
                                            </p:txEl>
                                          </p:spTgt>
                                        </p:tgtEl>
                                        <p:attrNameLst>
                                          <p:attrName>style.visibility</p:attrName>
                                        </p:attrNameLst>
                                      </p:cBhvr>
                                      <p:to>
                                        <p:strVal val="visible"/>
                                      </p:to>
                                    </p:set>
                                    <p:animEffect transition="in" filter="fade">
                                      <p:cBhvr>
                                        <p:cTn id="73"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Enrollment Trends</a:t>
            </a:r>
            <a:endParaRPr lang="en-US" dirty="0"/>
          </a:p>
        </p:txBody>
      </p:sp>
      <p:sp>
        <p:nvSpPr>
          <p:cNvPr id="3" name="Text Placeholder 2"/>
          <p:cNvSpPr>
            <a:spLocks noGrp="1"/>
          </p:cNvSpPr>
          <p:nvPr>
            <p:ph type="body" sz="quarter" idx="10"/>
          </p:nvPr>
        </p:nvSpPr>
        <p:spPr/>
        <p:txBody>
          <a:bodyPr/>
          <a:lstStyle/>
          <a:p>
            <a:endParaRPr lang="en-US" dirty="0"/>
          </a:p>
        </p:txBody>
      </p:sp>
      <p:graphicFrame>
        <p:nvGraphicFramePr>
          <p:cNvPr id="10" name="Chart 9"/>
          <p:cNvGraphicFramePr/>
          <p:nvPr>
            <p:extLst>
              <p:ext uri="{D42A27DB-BD31-4B8C-83A1-F6EECF244321}">
                <p14:modId xmlns:p14="http://schemas.microsoft.com/office/powerpoint/2010/main" val="1245155131"/>
              </p:ext>
            </p:extLst>
          </p:nvPr>
        </p:nvGraphicFramePr>
        <p:xfrm>
          <a:off x="1524000" y="849749"/>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751759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BCOB Accreditations</a:t>
            </a:r>
            <a:endParaRPr lang="en-US" dirty="0"/>
          </a:p>
        </p:txBody>
      </p:sp>
      <p:sp>
        <p:nvSpPr>
          <p:cNvPr id="3" name="Text Placeholder 2"/>
          <p:cNvSpPr>
            <a:spLocks noGrp="1"/>
          </p:cNvSpPr>
          <p:nvPr>
            <p:ph type="body" sz="quarter" idx="10"/>
          </p:nvPr>
        </p:nvSpPr>
        <p:spPr>
          <a:xfrm>
            <a:off x="381000" y="971550"/>
            <a:ext cx="8382000" cy="4154984"/>
          </a:xfrm>
        </p:spPr>
        <p:txBody>
          <a:bodyPr/>
          <a:lstStyle/>
          <a:p>
            <a:r>
              <a:rPr lang="en-US" dirty="0" smtClean="0"/>
              <a:t>Southern Associate of Colleges and Schools (SACS)</a:t>
            </a:r>
          </a:p>
          <a:p>
            <a:pPr lvl="1"/>
            <a:r>
              <a:rPr lang="en-US" dirty="0" smtClean="0"/>
              <a:t>10-year accreditation cycle</a:t>
            </a:r>
          </a:p>
          <a:p>
            <a:pPr lvl="1"/>
            <a:r>
              <a:rPr lang="en-US" dirty="0"/>
              <a:t>Assess undergraduate majors, graduate programs, certificates, </a:t>
            </a:r>
            <a:r>
              <a:rPr lang="en-US" dirty="0" smtClean="0"/>
              <a:t>PFS, general education</a:t>
            </a:r>
          </a:p>
          <a:p>
            <a:r>
              <a:rPr lang="en-US" dirty="0" smtClean="0"/>
              <a:t>Association to Advance Collegiate Schools of Business</a:t>
            </a:r>
          </a:p>
          <a:p>
            <a:pPr lvl="1"/>
            <a:r>
              <a:rPr lang="en-US" dirty="0"/>
              <a:t>5-year accreditation cycle</a:t>
            </a:r>
          </a:p>
          <a:p>
            <a:pPr lvl="1"/>
            <a:r>
              <a:rPr lang="en-US" dirty="0" smtClean="0"/>
              <a:t>Assess degree programs</a:t>
            </a:r>
          </a:p>
        </p:txBody>
      </p:sp>
    </p:spTree>
    <p:extLst>
      <p:ext uri="{BB962C8B-B14F-4D97-AF65-F5344CB8AC3E}">
        <p14:creationId xmlns:p14="http://schemas.microsoft.com/office/powerpoint/2010/main" val="18282870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AoL Process and Feedback Loop</a:t>
            </a:r>
            <a:endParaRPr lang="en-US" dirty="0"/>
          </a:p>
        </p:txBody>
      </p:sp>
      <p:graphicFrame>
        <p:nvGraphicFramePr>
          <p:cNvPr id="4" name="Diagram 3"/>
          <p:cNvGraphicFramePr/>
          <p:nvPr>
            <p:extLst>
              <p:ext uri="{D42A27DB-BD31-4B8C-83A1-F6EECF244321}">
                <p14:modId xmlns:p14="http://schemas.microsoft.com/office/powerpoint/2010/main" val="2033405342"/>
              </p:ext>
            </p:extLst>
          </p:nvPr>
        </p:nvGraphicFramePr>
        <p:xfrm>
          <a:off x="1524000" y="793750"/>
          <a:ext cx="6096000" cy="438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17240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Data Collection and Analysis Measures</a:t>
            </a:r>
            <a:endParaRPr lang="en-US" sz="4400" dirty="0"/>
          </a:p>
        </p:txBody>
      </p:sp>
      <p:sp>
        <p:nvSpPr>
          <p:cNvPr id="3" name="Text Placeholder 2"/>
          <p:cNvSpPr>
            <a:spLocks noGrp="1"/>
          </p:cNvSpPr>
          <p:nvPr>
            <p:ph sz="half" idx="1"/>
          </p:nvPr>
        </p:nvSpPr>
        <p:spPr>
          <a:xfrm>
            <a:off x="381000" y="1058665"/>
            <a:ext cx="4114800" cy="3151632"/>
          </a:xfrm>
        </p:spPr>
        <p:txBody>
          <a:bodyPr/>
          <a:lstStyle/>
          <a:p>
            <a:r>
              <a:rPr lang="en-US" dirty="0" smtClean="0"/>
              <a:t>Semester</a:t>
            </a:r>
          </a:p>
          <a:p>
            <a:pPr lvl="1"/>
            <a:r>
              <a:rPr lang="en-US" dirty="0" smtClean="0"/>
              <a:t>Program and course enrollment</a:t>
            </a:r>
          </a:p>
          <a:p>
            <a:pPr lvl="1"/>
            <a:r>
              <a:rPr lang="en-US" dirty="0" smtClean="0"/>
              <a:t>Faculty evaluation of teaching</a:t>
            </a:r>
          </a:p>
          <a:p>
            <a:r>
              <a:rPr lang="en-US" dirty="0" smtClean="0"/>
              <a:t>Annual</a:t>
            </a:r>
          </a:p>
          <a:p>
            <a:pPr lvl="1"/>
            <a:r>
              <a:rPr lang="en-US" dirty="0" smtClean="0"/>
              <a:t>AoL data</a:t>
            </a:r>
          </a:p>
          <a:p>
            <a:pPr lvl="1"/>
            <a:r>
              <a:rPr lang="en-US" dirty="0" smtClean="0"/>
              <a:t>SLO reports</a:t>
            </a:r>
          </a:p>
        </p:txBody>
      </p:sp>
      <p:sp>
        <p:nvSpPr>
          <p:cNvPr id="6" name="Content Placeholder 5"/>
          <p:cNvSpPr>
            <a:spLocks noGrp="1"/>
          </p:cNvSpPr>
          <p:nvPr>
            <p:ph sz="half" idx="2"/>
          </p:nvPr>
        </p:nvSpPr>
        <p:spPr>
          <a:xfrm>
            <a:off x="4648200" y="1058665"/>
            <a:ext cx="4114800" cy="2751522"/>
          </a:xfrm>
        </p:spPr>
        <p:txBody>
          <a:bodyPr/>
          <a:lstStyle/>
          <a:p>
            <a:r>
              <a:rPr lang="en-US" dirty="0"/>
              <a:t>Ongoing</a:t>
            </a:r>
          </a:p>
          <a:p>
            <a:pPr lvl="1"/>
            <a:r>
              <a:rPr lang="en-US" dirty="0" smtClean="0"/>
              <a:t>Graduation</a:t>
            </a:r>
            <a:r>
              <a:rPr lang="en-US" dirty="0"/>
              <a:t>, retention rates</a:t>
            </a:r>
          </a:p>
          <a:p>
            <a:pPr lvl="1"/>
            <a:r>
              <a:rPr lang="en-US" dirty="0" smtClean="0"/>
              <a:t>Student satisfaction</a:t>
            </a:r>
            <a:endParaRPr lang="en-US" dirty="0"/>
          </a:p>
          <a:p>
            <a:pPr lvl="1"/>
            <a:r>
              <a:rPr lang="en-US" dirty="0"/>
              <a:t>Freshman/transfer enrollment </a:t>
            </a:r>
            <a:r>
              <a:rPr lang="en-US" dirty="0" smtClean="0"/>
              <a:t>rates</a:t>
            </a:r>
          </a:p>
          <a:p>
            <a:pPr lvl="1"/>
            <a:r>
              <a:rPr lang="en-US" dirty="0" smtClean="0"/>
              <a:t>SCPD, Advising Center</a:t>
            </a:r>
          </a:p>
          <a:p>
            <a:pPr lvl="1"/>
            <a:r>
              <a:rPr lang="en-US" smtClean="0"/>
              <a:t>Curriculum review</a:t>
            </a:r>
            <a:endParaRPr lang="en-US" dirty="0"/>
          </a:p>
        </p:txBody>
      </p:sp>
    </p:spTree>
    <p:extLst>
      <p:ext uri="{BB962C8B-B14F-4D97-AF65-F5344CB8AC3E}">
        <p14:creationId xmlns:p14="http://schemas.microsoft.com/office/powerpoint/2010/main" val="3079492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fade">
                                      <p:cBhvr>
                                        <p:cTn id="29" dur="500"/>
                                        <p:tgtEl>
                                          <p:spTgt spid="6">
                                            <p:txEl>
                                              <p:pRg st="0" end="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500"/>
                                        <p:tgtEl>
                                          <p:spTgt spid="6">
                                            <p:txEl>
                                              <p:pRg st="1" end="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Effect transition="in" filter="fade">
                                      <p:cBhvr>
                                        <p:cTn id="35" dur="500"/>
                                        <p:tgtEl>
                                          <p:spTgt spid="6">
                                            <p:txEl>
                                              <p:pRg st="2" end="2"/>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fade">
                                      <p:cBhvr>
                                        <p:cTn id="38" dur="500"/>
                                        <p:tgtEl>
                                          <p:spTgt spid="6">
                                            <p:txEl>
                                              <p:pRg st="3" end="3"/>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Effect transition="in" filter="fade">
                                      <p:cBhvr>
                                        <p:cTn id="41" dur="500"/>
                                        <p:tgtEl>
                                          <p:spTgt spid="6">
                                            <p:txEl>
                                              <p:pRg st="4" end="4"/>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6">
                                            <p:txEl>
                                              <p:pRg st="5" end="5"/>
                                            </p:txEl>
                                          </p:spTgt>
                                        </p:tgtEl>
                                        <p:attrNameLst>
                                          <p:attrName>style.visibility</p:attrName>
                                        </p:attrNameLst>
                                      </p:cBhvr>
                                      <p:to>
                                        <p:strVal val="visible"/>
                                      </p:to>
                                    </p:set>
                                    <p:animEffect transition="in" filter="fade">
                                      <p:cBhvr>
                                        <p:cTn id="44"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1329595"/>
          </a:xfrm>
        </p:spPr>
        <p:txBody>
          <a:bodyPr/>
          <a:lstStyle/>
          <a:p>
            <a:r>
              <a:rPr lang="en-US" dirty="0" smtClean="0"/>
              <a:t>Accreditation and Assessment Challenges</a:t>
            </a:r>
            <a:endParaRPr lang="en-US" dirty="0"/>
          </a:p>
        </p:txBody>
      </p:sp>
      <p:sp>
        <p:nvSpPr>
          <p:cNvPr id="3" name="Text Placeholder 2"/>
          <p:cNvSpPr>
            <a:spLocks noGrp="1"/>
          </p:cNvSpPr>
          <p:nvPr>
            <p:ph type="body" sz="quarter" idx="10"/>
          </p:nvPr>
        </p:nvSpPr>
        <p:spPr>
          <a:xfrm>
            <a:off x="381000" y="1576006"/>
            <a:ext cx="8382000" cy="3053144"/>
          </a:xfrm>
        </p:spPr>
        <p:txBody>
          <a:bodyPr/>
          <a:lstStyle/>
          <a:p>
            <a:r>
              <a:rPr lang="en-US" dirty="0" smtClean="0"/>
              <a:t>Meeting multiple expectations with multiple accreditation bodies</a:t>
            </a:r>
          </a:p>
          <a:p>
            <a:r>
              <a:rPr lang="en-US" dirty="0" smtClean="0"/>
              <a:t>Lots to assess</a:t>
            </a:r>
            <a:endParaRPr lang="en-US" dirty="0" smtClean="0">
              <a:sym typeface="Wingdings" panose="05000000000000000000" pitchFamily="2" charset="2"/>
            </a:endParaRPr>
          </a:p>
          <a:p>
            <a:r>
              <a:rPr lang="en-US" dirty="0" smtClean="0">
                <a:sym typeface="Wingdings" panose="05000000000000000000" pitchFamily="2" charset="2"/>
              </a:rPr>
              <a:t>Validity</a:t>
            </a:r>
          </a:p>
          <a:p>
            <a:r>
              <a:rPr lang="en-US" dirty="0" smtClean="0"/>
              <a:t>Interdisciplinary programs</a:t>
            </a:r>
          </a:p>
          <a:p>
            <a:r>
              <a:rPr lang="en-US" smtClean="0"/>
              <a:t>Growth</a:t>
            </a:r>
            <a:endParaRPr lang="en-US" dirty="0"/>
          </a:p>
        </p:txBody>
      </p:sp>
    </p:spTree>
    <p:extLst>
      <p:ext uri="{BB962C8B-B14F-4D97-AF65-F5344CB8AC3E}">
        <p14:creationId xmlns:p14="http://schemas.microsoft.com/office/powerpoint/2010/main" val="103513446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Continuous Improvement Initiatives to Solve Challenges</a:t>
            </a:r>
            <a:endParaRPr lang="en-US" dirty="0"/>
          </a:p>
        </p:txBody>
      </p:sp>
    </p:spTree>
    <p:extLst>
      <p:ext uri="{BB962C8B-B14F-4D97-AF65-F5344CB8AC3E}">
        <p14:creationId xmlns:p14="http://schemas.microsoft.com/office/powerpoint/2010/main" val="257493714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BelkCollege</Template>
  <TotalTime>676</TotalTime>
  <Words>1139</Words>
  <Application>Microsoft Office PowerPoint</Application>
  <PresentationFormat>On-screen Show (16:9)</PresentationFormat>
  <Paragraphs>194</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Sample presentation slides</vt:lpstr>
      <vt:lpstr>Belk College of Business Continuous Improvement Initiatives</vt:lpstr>
      <vt:lpstr>Overview</vt:lpstr>
      <vt:lpstr>BCOB Programs</vt:lpstr>
      <vt:lpstr>Enrollment Trends</vt:lpstr>
      <vt:lpstr>BCOB Accreditations</vt:lpstr>
      <vt:lpstr>AoL Process and Feedback Loop</vt:lpstr>
      <vt:lpstr>Data Collection and Analysis Measures</vt:lpstr>
      <vt:lpstr>Accreditation and Assessment Challenges</vt:lpstr>
      <vt:lpstr>Continuous Improvement Initiatives to Solve Challenges</vt:lpstr>
      <vt:lpstr>Challenge: Multiple Accrediting Bodies Leads to Lots to Manage and  Assess</vt:lpstr>
      <vt:lpstr>MSRE AoL Curriculum Matrix</vt:lpstr>
      <vt:lpstr>Challenge: Multiple Accrediting Bodies Leads to Lots to Manage and  Assess</vt:lpstr>
      <vt:lpstr>Challenge: Validity</vt:lpstr>
      <vt:lpstr>Challenge: Assessing And Reporting of Interdisciplinary Programs</vt:lpstr>
      <vt:lpstr>Challenge: Growth</vt:lpstr>
      <vt:lpstr>Continuous Evaluation</vt:lpstr>
      <vt:lpstr>  Questions?</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Belk College of Business Continuous Improvement</dc:title>
  <dc:creator>Tarr, Nicole</dc:creator>
  <cp:lastModifiedBy>test</cp:lastModifiedBy>
  <cp:revision>40</cp:revision>
  <dcterms:created xsi:type="dcterms:W3CDTF">2015-03-23T15:01:49Z</dcterms:created>
  <dcterms:modified xsi:type="dcterms:W3CDTF">2015-04-14T19:00:16Z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TC102867421033</vt:lpwstr>
  </property>
</Properties>
</file>