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1"/>
  </p:notesMasterIdLst>
  <p:handoutMasterIdLst>
    <p:handoutMasterId r:id="rId22"/>
  </p:handoutMasterIdLst>
  <p:sldIdLst>
    <p:sldId id="257" r:id="rId2"/>
    <p:sldId id="259" r:id="rId3"/>
    <p:sldId id="283" r:id="rId4"/>
    <p:sldId id="282" r:id="rId5"/>
    <p:sldId id="269" r:id="rId6"/>
    <p:sldId id="271" r:id="rId7"/>
    <p:sldId id="272" r:id="rId8"/>
    <p:sldId id="274" r:id="rId9"/>
    <p:sldId id="284" r:id="rId10"/>
    <p:sldId id="286" r:id="rId11"/>
    <p:sldId id="285" r:id="rId12"/>
    <p:sldId id="287" r:id="rId13"/>
    <p:sldId id="281" r:id="rId14"/>
    <p:sldId id="273" r:id="rId15"/>
    <p:sldId id="276" r:id="rId16"/>
    <p:sldId id="277" r:id="rId17"/>
    <p:sldId id="279" r:id="rId18"/>
    <p:sldId id="278" r:id="rId19"/>
    <p:sldId id="280" r:id="rId20"/>
  </p:sldIdLst>
  <p:sldSz cx="9144000" cy="6858000" type="screen4x3"/>
  <p:notesSz cx="9309100" cy="70532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p:cViewPr varScale="1">
        <p:scale>
          <a:sx n="39" d="100"/>
          <a:sy n="39" d="100"/>
        </p:scale>
        <p:origin x="48" y="10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943" cy="352663"/>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5273003" y="0"/>
            <a:ext cx="4033943" cy="352663"/>
          </a:xfrm>
          <a:prstGeom prst="rect">
            <a:avLst/>
          </a:prstGeom>
        </p:spPr>
        <p:txBody>
          <a:bodyPr vert="horz" lIns="93497" tIns="46749" rIns="93497" bIns="46749" rtlCol="0"/>
          <a:lstStyle>
            <a:lvl1pPr algn="r">
              <a:defRPr sz="1200"/>
            </a:lvl1pPr>
          </a:lstStyle>
          <a:p>
            <a:fld id="{F4CBC376-739F-4B85-9D93-6A74D5A2CD21}" type="datetimeFigureOut">
              <a:rPr lang="en-US" smtClean="0"/>
              <a:pPr/>
              <a:t>2/14/2018</a:t>
            </a:fld>
            <a:endParaRPr lang="en-US"/>
          </a:p>
        </p:txBody>
      </p:sp>
      <p:sp>
        <p:nvSpPr>
          <p:cNvPr id="4" name="Footer Placeholder 3"/>
          <p:cNvSpPr>
            <a:spLocks noGrp="1"/>
          </p:cNvSpPr>
          <p:nvPr>
            <p:ph type="ftr" sz="quarter" idx="2"/>
          </p:nvPr>
        </p:nvSpPr>
        <p:spPr>
          <a:xfrm>
            <a:off x="0" y="6699376"/>
            <a:ext cx="4033943" cy="352663"/>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5273003" y="6699376"/>
            <a:ext cx="4033943" cy="352663"/>
          </a:xfrm>
          <a:prstGeom prst="rect">
            <a:avLst/>
          </a:prstGeom>
        </p:spPr>
        <p:txBody>
          <a:bodyPr vert="horz" lIns="93497" tIns="46749" rIns="93497" bIns="46749" rtlCol="0" anchor="b"/>
          <a:lstStyle>
            <a:lvl1pPr algn="r">
              <a:defRPr sz="1200"/>
            </a:lvl1pPr>
          </a:lstStyle>
          <a:p>
            <a:fld id="{7DD25CFF-7BE2-4B94-B8BA-5764F4735248}" type="slidenum">
              <a:rPr lang="en-US" smtClean="0"/>
              <a:pPr/>
              <a:t>‹#›</a:t>
            </a:fld>
            <a:endParaRPr lang="en-US"/>
          </a:p>
        </p:txBody>
      </p:sp>
    </p:spTree>
    <p:extLst>
      <p:ext uri="{BB962C8B-B14F-4D97-AF65-F5344CB8AC3E}">
        <p14:creationId xmlns:p14="http://schemas.microsoft.com/office/powerpoint/2010/main" val="1476357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943" cy="352663"/>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5273003" y="0"/>
            <a:ext cx="4033943" cy="352663"/>
          </a:xfrm>
          <a:prstGeom prst="rect">
            <a:avLst/>
          </a:prstGeom>
        </p:spPr>
        <p:txBody>
          <a:bodyPr vert="horz" lIns="93497" tIns="46749" rIns="93497" bIns="46749" rtlCol="0"/>
          <a:lstStyle>
            <a:lvl1pPr algn="r">
              <a:defRPr sz="1200"/>
            </a:lvl1pPr>
          </a:lstStyle>
          <a:p>
            <a:fld id="{79F49AED-2701-4563-8C53-40795C402EBA}" type="datetimeFigureOut">
              <a:rPr lang="en-US" smtClean="0"/>
              <a:pPr/>
              <a:t>2/14/2018</a:t>
            </a:fld>
            <a:endParaRPr lang="en-US"/>
          </a:p>
        </p:txBody>
      </p:sp>
      <p:sp>
        <p:nvSpPr>
          <p:cNvPr id="4" name="Slide Image Placeholder 3"/>
          <p:cNvSpPr>
            <a:spLocks noGrp="1" noRot="1" noChangeAspect="1"/>
          </p:cNvSpPr>
          <p:nvPr>
            <p:ph type="sldImg" idx="2"/>
          </p:nvPr>
        </p:nvSpPr>
        <p:spPr>
          <a:xfrm>
            <a:off x="2892425" y="528638"/>
            <a:ext cx="3525838" cy="2644775"/>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930910" y="3350300"/>
            <a:ext cx="7447280" cy="3173968"/>
          </a:xfrm>
          <a:prstGeom prst="rect">
            <a:avLst/>
          </a:prstGeom>
        </p:spPr>
        <p:txBody>
          <a:bodyPr vert="horz" lIns="93497" tIns="46749" rIns="93497" bIns="467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99376"/>
            <a:ext cx="4033943" cy="352663"/>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5273003" y="6699376"/>
            <a:ext cx="4033943" cy="352663"/>
          </a:xfrm>
          <a:prstGeom prst="rect">
            <a:avLst/>
          </a:prstGeom>
        </p:spPr>
        <p:txBody>
          <a:bodyPr vert="horz" lIns="93497" tIns="46749" rIns="93497" bIns="46749" rtlCol="0" anchor="b"/>
          <a:lstStyle>
            <a:lvl1pPr algn="r">
              <a:defRPr sz="1200"/>
            </a:lvl1pPr>
          </a:lstStyle>
          <a:p>
            <a:fld id="{26A2E7E2-C79F-43C9-B2C6-59CA0DFC87FF}" type="slidenum">
              <a:rPr lang="en-US" smtClean="0"/>
              <a:pPr/>
              <a:t>‹#›</a:t>
            </a:fld>
            <a:endParaRPr lang="en-US"/>
          </a:p>
        </p:txBody>
      </p:sp>
    </p:spTree>
    <p:extLst>
      <p:ext uri="{BB962C8B-B14F-4D97-AF65-F5344CB8AC3E}">
        <p14:creationId xmlns:p14="http://schemas.microsoft.com/office/powerpoint/2010/main" val="3699731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dirty="0"/>
          </a:p>
        </p:txBody>
      </p:sp>
      <p:sp>
        <p:nvSpPr>
          <p:cNvPr id="6" name="Footer Placeholder 5"/>
          <p:cNvSpPr>
            <a:spLocks noGrp="1"/>
          </p:cNvSpPr>
          <p:nvPr>
            <p:ph type="ftr" sz="quarter" idx="12"/>
          </p:nvPr>
        </p:nvSpPr>
        <p:spPr>
          <a:xfrm>
            <a:off x="0" y="6699376"/>
            <a:ext cx="8378190" cy="352663"/>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8378189" y="6699376"/>
            <a:ext cx="928756" cy="352663"/>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0070101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1292789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3105785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24416629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32996380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2143288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1700303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29574617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2665778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5889307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3516357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018219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700073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830974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820471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245817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817224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902702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2/14/2018 1:24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0276680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gif"/></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baseline="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descr="UNCC_WSL_Logo_WHT.gif"/>
          <p:cNvPicPr>
            <a:picLocks noChangeAspect="1"/>
          </p:cNvPicPr>
          <p:nvPr userDrawn="1"/>
        </p:nvPicPr>
        <p:blipFill>
          <a:blip r:embed="rId3"/>
          <a:stretch>
            <a:fillRect/>
          </a:stretch>
        </p:blipFill>
        <p:spPr>
          <a:xfrm>
            <a:off x="5943600" y="5930476"/>
            <a:ext cx="3124200" cy="775124"/>
          </a:xfrm>
          <a:prstGeom prst="rect">
            <a:avLst/>
          </a:prstGeom>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5" name="Picture 4" descr="Swirl.png"/>
          <p:cNvPicPr>
            <a:picLocks noChangeAspect="1"/>
          </p:cNvPicPr>
          <p:nvPr userDrawn="1"/>
        </p:nvPicPr>
        <p:blipFill>
          <a:blip r:embed="rId3"/>
          <a:stretch>
            <a:fillRect/>
          </a:stretch>
        </p:blipFill>
        <p:spPr>
          <a:xfrm>
            <a:off x="0" y="1295400"/>
            <a:ext cx="9144000" cy="3202682"/>
          </a:xfrm>
          <a:prstGeom prst="rect">
            <a:avLst/>
          </a:prstGeom>
        </p:spPr>
      </p:pic>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pic>
        <p:nvPicPr>
          <p:cNvPr id="9" name="Picture 8" descr="UNCC_WSL_Logo_WHT.gif"/>
          <p:cNvPicPr>
            <a:picLocks noChangeAspect="1"/>
          </p:cNvPicPr>
          <p:nvPr userDrawn="1"/>
        </p:nvPicPr>
        <p:blipFill>
          <a:blip r:embed="rId4"/>
          <a:stretch>
            <a:fillRect/>
          </a:stretch>
        </p:blipFill>
        <p:spPr>
          <a:xfrm>
            <a:off x="5943600" y="5930476"/>
            <a:ext cx="3124200" cy="775124"/>
          </a:xfrm>
          <a:prstGeom prst="rect">
            <a:avLst/>
          </a:prstGeom>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descr="UNCC_WSL_Logo_WHT.gif"/>
          <p:cNvPicPr>
            <a:picLocks noChangeAspect="1"/>
          </p:cNvPicPr>
          <p:nvPr userDrawn="1"/>
        </p:nvPicPr>
        <p:blipFill>
          <a:blip r:embed="rId2"/>
          <a:stretch>
            <a:fillRect/>
          </a:stretch>
        </p:blipFill>
        <p:spPr>
          <a:xfrm>
            <a:off x="5943600" y="5930476"/>
            <a:ext cx="3124200" cy="775124"/>
          </a:xfrm>
          <a:prstGeom prst="rect">
            <a:avLst/>
          </a:prstGeom>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6" name="Picture 5" descr="UNCC_WSL_Logo_WHT.gif"/>
          <p:cNvPicPr>
            <a:picLocks noChangeAspect="1"/>
          </p:cNvPicPr>
          <p:nvPr userDrawn="1"/>
        </p:nvPicPr>
        <p:blipFill>
          <a:blip r:embed="rId2"/>
          <a:stretch>
            <a:fillRect/>
          </a:stretch>
        </p:blipFill>
        <p:spPr>
          <a:xfrm>
            <a:off x="5943600" y="5930476"/>
            <a:ext cx="3124200" cy="775124"/>
          </a:xfrm>
          <a:prstGeom prst="rect">
            <a:avLst/>
          </a:prstGeom>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descr="UNCC_WSL_Logo_WHT.gif"/>
          <p:cNvPicPr>
            <a:picLocks noChangeAspect="1"/>
          </p:cNvPicPr>
          <p:nvPr userDrawn="1"/>
        </p:nvPicPr>
        <p:blipFill>
          <a:blip r:embed="rId2"/>
          <a:stretch>
            <a:fillRect/>
          </a:stretch>
        </p:blipFill>
        <p:spPr>
          <a:xfrm>
            <a:off x="5943600" y="5930476"/>
            <a:ext cx="3124200" cy="775124"/>
          </a:xfrm>
          <a:prstGeom prst="rect">
            <a:avLst/>
          </a:prstGeom>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5" name="Picture 4" descr="UNCC_WSL_Logo_WHT.gif"/>
          <p:cNvPicPr>
            <a:picLocks noChangeAspect="1"/>
          </p:cNvPicPr>
          <p:nvPr userDrawn="1"/>
        </p:nvPicPr>
        <p:blipFill>
          <a:blip r:embed="rId2"/>
          <a:stretch>
            <a:fillRect/>
          </a:stretch>
        </p:blipFill>
        <p:spPr>
          <a:xfrm>
            <a:off x="5943600" y="5930476"/>
            <a:ext cx="3124200" cy="775124"/>
          </a:xfrm>
          <a:prstGeom prst="rect">
            <a:avLst/>
          </a:prstGeom>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4" name="Picture 3" descr="UNCC_WSL_Logo_WHT.gif"/>
          <p:cNvPicPr>
            <a:picLocks noChangeAspect="1"/>
          </p:cNvPicPr>
          <p:nvPr userDrawn="1"/>
        </p:nvPicPr>
        <p:blipFill>
          <a:blip r:embed="rId2"/>
          <a:stretch>
            <a:fillRect/>
          </a:stretch>
        </p:blipFill>
        <p:spPr>
          <a:xfrm>
            <a:off x="5943600" y="5930476"/>
            <a:ext cx="3124200" cy="775124"/>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9" r:id="rId6"/>
    <p:sldLayoutId id="2147483670" r:id="rId7"/>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447800"/>
            <a:ext cx="7681913" cy="1523495"/>
          </a:xfrm>
        </p:spPr>
        <p:txBody>
          <a:bodyPr/>
          <a:lstStyle/>
          <a:p>
            <a:r>
              <a:rPr lang="en-US" b="1" dirty="0" smtClean="0"/>
              <a:t>Advisory Boards – The Good, The Bad, and The Reality</a:t>
            </a:r>
            <a:endParaRPr lang="en-US" b="1" dirty="0"/>
          </a:p>
        </p:txBody>
      </p:sp>
      <p:sp>
        <p:nvSpPr>
          <p:cNvPr id="3" name="Subtitle 2"/>
          <p:cNvSpPr>
            <a:spLocks noGrp="1"/>
          </p:cNvSpPr>
          <p:nvPr>
            <p:ph type="subTitle" idx="1"/>
          </p:nvPr>
        </p:nvSpPr>
        <p:spPr>
          <a:xfrm>
            <a:off x="685800" y="3962400"/>
            <a:ext cx="7681913" cy="1370012"/>
          </a:xfrm>
        </p:spPr>
        <p:txBody>
          <a:bodyPr>
            <a:normAutofit/>
          </a:bodyPr>
          <a:lstStyle/>
          <a:p>
            <a:r>
              <a:rPr lang="en-US" dirty="0" smtClean="0"/>
              <a:t>Ron Smelser</a:t>
            </a:r>
          </a:p>
          <a:p>
            <a:r>
              <a:rPr lang="en-US" dirty="0" smtClean="0"/>
              <a:t>Professor and Senior Associate Dean</a:t>
            </a:r>
            <a:br>
              <a:rPr lang="en-US" dirty="0" smtClean="0"/>
            </a:br>
            <a:r>
              <a:rPr lang="en-US" dirty="0" smtClean="0"/>
              <a:t>The William State Lee College of Engineering</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b="1" dirty="0" smtClean="0"/>
              <a:t>Program Educational Objectives – Example (cont’d)</a:t>
            </a: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a:bodyPr>
          <a:lstStyle/>
          <a:p>
            <a:pPr lvl="1"/>
            <a:r>
              <a:rPr lang="en-US" sz="2600" dirty="0"/>
              <a:t>Our graduates, equipped with strong engineering fundamentals, will have the flexibility and competence to adapt in a changing world.</a:t>
            </a:r>
          </a:p>
          <a:p>
            <a:pPr lvl="1"/>
            <a:r>
              <a:rPr lang="en-US" sz="2600" dirty="0"/>
              <a:t>Our graduates will be innovative and able to develop and communicate ideas and solutions, either as effective technical leaders, team leaders, or team members.</a:t>
            </a:r>
          </a:p>
          <a:p>
            <a:pPr marL="517525" lvl="1" indent="0">
              <a:buNone/>
            </a:pPr>
            <a:endParaRPr lang="en-US" dirty="0" smtClean="0"/>
          </a:p>
        </p:txBody>
      </p:sp>
    </p:spTree>
    <p:extLst>
      <p:ext uri="{BB962C8B-B14F-4D97-AF65-F5344CB8AC3E}">
        <p14:creationId xmlns:p14="http://schemas.microsoft.com/office/powerpoint/2010/main" val="348574659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b="1" dirty="0" smtClean="0"/>
              <a:t>Advisory Boards</a:t>
            </a: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3962400"/>
          </a:xfrm>
        </p:spPr>
        <p:txBody>
          <a:bodyPr>
            <a:normAutofit/>
          </a:bodyPr>
          <a:lstStyle/>
          <a:p>
            <a:r>
              <a:rPr lang="en-US" b="1" dirty="0" smtClean="0"/>
              <a:t>College Advisory Board</a:t>
            </a:r>
          </a:p>
          <a:p>
            <a:pPr lvl="1"/>
            <a:r>
              <a:rPr lang="en-US" dirty="0" smtClean="0"/>
              <a:t>Broad Cross-section of Alumni and Employers</a:t>
            </a:r>
          </a:p>
          <a:p>
            <a:pPr lvl="1"/>
            <a:r>
              <a:rPr lang="en-US" dirty="0" smtClean="0"/>
              <a:t>Typically Meet Twice a Year</a:t>
            </a:r>
          </a:p>
          <a:p>
            <a:pPr lvl="1"/>
            <a:r>
              <a:rPr lang="en-US" dirty="0" smtClean="0"/>
              <a:t>Review College Progress and Department Objectives</a:t>
            </a:r>
          </a:p>
        </p:txBody>
      </p:sp>
    </p:spTree>
    <p:extLst>
      <p:ext uri="{BB962C8B-B14F-4D97-AF65-F5344CB8AC3E}">
        <p14:creationId xmlns:p14="http://schemas.microsoft.com/office/powerpoint/2010/main" val="1683304051"/>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b="1" dirty="0" smtClean="0"/>
              <a:t>Advisory Boards (cont’d)</a:t>
            </a: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3962400"/>
          </a:xfrm>
        </p:spPr>
        <p:txBody>
          <a:bodyPr>
            <a:normAutofit/>
          </a:bodyPr>
          <a:lstStyle/>
          <a:p>
            <a:r>
              <a:rPr lang="en-US" b="1" dirty="0"/>
              <a:t>Departmental Advisory </a:t>
            </a:r>
            <a:r>
              <a:rPr lang="en-US" b="1" dirty="0" smtClean="0"/>
              <a:t>Board</a:t>
            </a:r>
          </a:p>
          <a:p>
            <a:pPr lvl="1"/>
            <a:r>
              <a:rPr lang="en-US" dirty="0" smtClean="0"/>
              <a:t>Broad Cross-section of Alumni and Employers</a:t>
            </a:r>
          </a:p>
          <a:p>
            <a:pPr lvl="1"/>
            <a:r>
              <a:rPr lang="en-US" dirty="0" smtClean="0"/>
              <a:t>Typically Meet Two or Three Times a Year</a:t>
            </a:r>
          </a:p>
          <a:p>
            <a:pPr lvl="1"/>
            <a:r>
              <a:rPr lang="en-US" dirty="0" smtClean="0"/>
              <a:t>Review Departmental Progress </a:t>
            </a:r>
            <a:endParaRPr lang="en-US" dirty="0"/>
          </a:p>
          <a:p>
            <a:pPr lvl="1"/>
            <a:r>
              <a:rPr lang="en-US" dirty="0"/>
              <a:t>Program Educational Objectives</a:t>
            </a:r>
          </a:p>
          <a:p>
            <a:pPr lvl="1"/>
            <a:r>
              <a:rPr lang="en-US" dirty="0" smtClean="0"/>
              <a:t>Departmental Curriculum</a:t>
            </a:r>
          </a:p>
        </p:txBody>
      </p:sp>
    </p:spTree>
    <p:extLst>
      <p:ext uri="{BB962C8B-B14F-4D97-AF65-F5344CB8AC3E}">
        <p14:creationId xmlns:p14="http://schemas.microsoft.com/office/powerpoint/2010/main" val="277168447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b="1" dirty="0" smtClean="0"/>
              <a:t>EC2000 Review Process</a:t>
            </a:r>
            <a:br>
              <a:rPr lang="en-US" b="1" dirty="0" smtClean="0"/>
            </a:b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4114800"/>
          </a:xfrm>
        </p:spPr>
        <p:txBody>
          <a:bodyPr>
            <a:normAutofit/>
          </a:bodyPr>
          <a:lstStyle/>
          <a:p>
            <a:r>
              <a:rPr lang="en-US" b="1" dirty="0" smtClean="0"/>
              <a:t>Program Review Conducted by ABET Team</a:t>
            </a:r>
          </a:p>
          <a:p>
            <a:pPr lvl="1"/>
            <a:r>
              <a:rPr lang="en-US" dirty="0" smtClean="0"/>
              <a:t>Written Self-Study – Summer Prior to Visit</a:t>
            </a:r>
          </a:p>
          <a:p>
            <a:pPr lvl="1"/>
            <a:r>
              <a:rPr lang="en-US" dirty="0" smtClean="0"/>
              <a:t>Onsite Team Visit </a:t>
            </a:r>
            <a:r>
              <a:rPr lang="en-US" smtClean="0"/>
              <a:t>– Fall </a:t>
            </a:r>
            <a:endParaRPr lang="en-US" dirty="0" smtClean="0"/>
          </a:p>
          <a:p>
            <a:r>
              <a:rPr lang="en-US" b="1" dirty="0" smtClean="0"/>
              <a:t>Team Composition</a:t>
            </a:r>
          </a:p>
          <a:p>
            <a:pPr lvl="1"/>
            <a:r>
              <a:rPr lang="en-US" dirty="0" smtClean="0"/>
              <a:t>Team Chair – Society Representative to ABET Board</a:t>
            </a:r>
          </a:p>
          <a:p>
            <a:pPr lvl="1"/>
            <a:r>
              <a:rPr lang="en-US" dirty="0" smtClean="0"/>
              <a:t>Team Members – Assigned by Professional Society </a:t>
            </a:r>
          </a:p>
          <a:p>
            <a:r>
              <a:rPr lang="en-US" b="1" dirty="0" smtClean="0"/>
              <a:t>Visit Report Edited Twice for Consistency</a:t>
            </a:r>
          </a:p>
          <a:p>
            <a:r>
              <a:rPr lang="en-US" b="1" dirty="0" smtClean="0"/>
              <a:t>Final Accreditation Recommendation by Board</a:t>
            </a:r>
          </a:p>
        </p:txBody>
      </p:sp>
    </p:spTree>
    <p:extLst>
      <p:ext uri="{BB962C8B-B14F-4D97-AF65-F5344CB8AC3E}">
        <p14:creationId xmlns:p14="http://schemas.microsoft.com/office/powerpoint/2010/main" val="1188155899"/>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b="1" dirty="0" smtClean="0"/>
              <a:t>ABET in The William States Lee College of Engineering</a:t>
            </a: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4191000"/>
          </a:xfrm>
        </p:spPr>
        <p:txBody>
          <a:bodyPr>
            <a:normAutofit fontScale="92500"/>
          </a:bodyPr>
          <a:lstStyle/>
          <a:p>
            <a:r>
              <a:rPr lang="en-US" b="1" dirty="0" smtClean="0"/>
              <a:t>Engineering Programs Accredited 1974</a:t>
            </a:r>
          </a:p>
          <a:p>
            <a:pPr lvl="1"/>
            <a:r>
              <a:rPr lang="en-US" dirty="0"/>
              <a:t>Engineering Analysis and </a:t>
            </a:r>
            <a:r>
              <a:rPr lang="en-US" dirty="0" smtClean="0"/>
              <a:t>Design (1987)</a:t>
            </a:r>
            <a:endParaRPr lang="en-US" dirty="0"/>
          </a:p>
          <a:p>
            <a:pPr lvl="1"/>
            <a:r>
              <a:rPr lang="en-US" dirty="0"/>
              <a:t>Engineering Science, Mechanics, and </a:t>
            </a:r>
            <a:r>
              <a:rPr lang="en-US" dirty="0" smtClean="0"/>
              <a:t>Materials (1987)</a:t>
            </a:r>
            <a:endParaRPr lang="en-US" dirty="0"/>
          </a:p>
          <a:p>
            <a:pPr lvl="1"/>
            <a:r>
              <a:rPr lang="en-US" dirty="0"/>
              <a:t>Urban and Environmental </a:t>
            </a:r>
            <a:r>
              <a:rPr lang="en-US" dirty="0" smtClean="0"/>
              <a:t>Engineering (1986)</a:t>
            </a:r>
            <a:endParaRPr lang="en-US" b="1" dirty="0" smtClean="0"/>
          </a:p>
          <a:p>
            <a:r>
              <a:rPr lang="en-US" b="1" dirty="0" smtClean="0"/>
              <a:t>EC2000</a:t>
            </a:r>
            <a:endParaRPr lang="en-US" dirty="0" smtClean="0"/>
          </a:p>
          <a:p>
            <a:pPr lvl="1"/>
            <a:r>
              <a:rPr lang="en-US" dirty="0"/>
              <a:t>Continuous Improvement </a:t>
            </a:r>
            <a:r>
              <a:rPr lang="en-US" dirty="0" smtClean="0"/>
              <a:t>Implemented before ABET</a:t>
            </a:r>
          </a:p>
          <a:p>
            <a:pPr lvl="1"/>
            <a:r>
              <a:rPr lang="en-US" dirty="0" smtClean="0"/>
              <a:t>Driven by Bill Lee’s Leadership of College Advisory Board</a:t>
            </a:r>
          </a:p>
          <a:p>
            <a:pPr lvl="1"/>
            <a:r>
              <a:rPr lang="en-US" dirty="0" smtClean="0"/>
              <a:t>Process Continues Today</a:t>
            </a:r>
          </a:p>
        </p:txBody>
      </p:sp>
    </p:spTree>
    <p:extLst>
      <p:ext uri="{BB962C8B-B14F-4D97-AF65-F5344CB8AC3E}">
        <p14:creationId xmlns:p14="http://schemas.microsoft.com/office/powerpoint/2010/main" val="74217626"/>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b="1" dirty="0" smtClean="0"/>
              <a:t>ABET in The William States Lee College of Engineering</a:t>
            </a: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4191000"/>
          </a:xfrm>
        </p:spPr>
        <p:txBody>
          <a:bodyPr>
            <a:normAutofit/>
          </a:bodyPr>
          <a:lstStyle/>
          <a:p>
            <a:r>
              <a:rPr lang="en-US" b="1" dirty="0" err="1" smtClean="0"/>
              <a:t>PRogram</a:t>
            </a:r>
            <a:r>
              <a:rPr lang="en-US" b="1" dirty="0" smtClean="0"/>
              <a:t> </a:t>
            </a:r>
            <a:r>
              <a:rPr lang="en-US" b="1" dirty="0" err="1" smtClean="0"/>
              <a:t>OBjective</a:t>
            </a:r>
            <a:r>
              <a:rPr lang="en-US" b="1" dirty="0" smtClean="0"/>
              <a:t> Evaluation (PROBE)</a:t>
            </a:r>
          </a:p>
          <a:p>
            <a:pPr lvl="1"/>
            <a:r>
              <a:rPr lang="en-US" dirty="0" smtClean="0"/>
              <a:t>Review of Program Educational Objectives by the Constituent Groups for each Program</a:t>
            </a:r>
            <a:endParaRPr lang="en-US" b="1" dirty="0" smtClean="0"/>
          </a:p>
          <a:p>
            <a:r>
              <a:rPr lang="en-US" b="1" dirty="0" smtClean="0"/>
              <a:t>Assessment and Improvement Meetings (AIM)</a:t>
            </a:r>
            <a:endParaRPr lang="en-US" dirty="0" smtClean="0"/>
          </a:p>
          <a:p>
            <a:pPr lvl="1"/>
            <a:r>
              <a:rPr lang="en-US" dirty="0" smtClean="0"/>
              <a:t>College Senior Staff Meet to Review Strategic Initiatives for the College and the Programs</a:t>
            </a:r>
            <a:endParaRPr lang="en-US" dirty="0"/>
          </a:p>
          <a:p>
            <a:r>
              <a:rPr lang="en-US" b="1" dirty="0" smtClean="0"/>
              <a:t>Strategic Planning and Assessment Resource Team (</a:t>
            </a:r>
            <a:r>
              <a:rPr lang="en-US" b="1" dirty="0" err="1" smtClean="0"/>
              <a:t>SPART</a:t>
            </a:r>
            <a:r>
              <a:rPr lang="en-US" b="1" dirty="0" smtClean="0"/>
              <a:t>) </a:t>
            </a:r>
          </a:p>
          <a:p>
            <a:pPr lvl="1"/>
            <a:r>
              <a:rPr lang="en-US" dirty="0" smtClean="0"/>
              <a:t>Aid in Assessment Process</a:t>
            </a:r>
          </a:p>
        </p:txBody>
      </p:sp>
    </p:spTree>
    <p:extLst>
      <p:ext uri="{BB962C8B-B14F-4D97-AF65-F5344CB8AC3E}">
        <p14:creationId xmlns:p14="http://schemas.microsoft.com/office/powerpoint/2010/main" val="2378245015"/>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b="1" dirty="0" smtClean="0"/>
              <a:t>ABET in The William States Lee College of Engineering (cont’d)</a:t>
            </a: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4191000"/>
          </a:xfrm>
        </p:spPr>
        <p:txBody>
          <a:bodyPr>
            <a:normAutofit/>
          </a:bodyPr>
          <a:lstStyle/>
          <a:p>
            <a:r>
              <a:rPr lang="en-US" b="1" dirty="0" smtClean="0"/>
              <a:t>Engineering Undergraduate Programs Accredited</a:t>
            </a:r>
          </a:p>
          <a:p>
            <a:r>
              <a:rPr lang="en-US" b="1" dirty="0" smtClean="0"/>
              <a:t>Engineering Technology Undergraduate Programs Accredited</a:t>
            </a:r>
          </a:p>
          <a:p>
            <a:pPr lvl="1"/>
            <a:r>
              <a:rPr lang="en-US" dirty="0" smtClean="0"/>
              <a:t>Fire Safety Engineering Technology – In Process</a:t>
            </a:r>
          </a:p>
          <a:p>
            <a:r>
              <a:rPr lang="en-US" b="1" dirty="0" smtClean="0"/>
              <a:t>Construction Management Program Accredited Under Two Commissions</a:t>
            </a:r>
          </a:p>
          <a:p>
            <a:r>
              <a:rPr lang="en-US" b="1" dirty="0" smtClean="0"/>
              <a:t>Graduate Programs Can Be Accredited</a:t>
            </a:r>
            <a:endParaRPr lang="en-US" b="1" dirty="0"/>
          </a:p>
          <a:p>
            <a:pPr marL="0" indent="0">
              <a:buNone/>
            </a:pPr>
            <a:endParaRPr lang="en-US" b="1" dirty="0" smtClean="0"/>
          </a:p>
        </p:txBody>
      </p:sp>
    </p:spTree>
    <p:extLst>
      <p:ext uri="{BB962C8B-B14F-4D97-AF65-F5344CB8AC3E}">
        <p14:creationId xmlns:p14="http://schemas.microsoft.com/office/powerpoint/2010/main" val="3190444840"/>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b="1" dirty="0" smtClean="0"/>
              <a:t>ABET in The William States Lee College of Engineering (cont’d)</a:t>
            </a: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4191000"/>
          </a:xfrm>
        </p:spPr>
        <p:txBody>
          <a:bodyPr>
            <a:normAutofit/>
          </a:bodyPr>
          <a:lstStyle/>
          <a:p>
            <a:r>
              <a:rPr lang="en-US" b="1" dirty="0" smtClean="0"/>
              <a:t>Visited </a:t>
            </a:r>
            <a:r>
              <a:rPr lang="en-US" b="1" dirty="0"/>
              <a:t>– </a:t>
            </a:r>
            <a:r>
              <a:rPr lang="en-US" b="1" dirty="0" smtClean="0"/>
              <a:t>Fall 2016</a:t>
            </a:r>
          </a:p>
          <a:p>
            <a:r>
              <a:rPr lang="en-US" b="1" dirty="0" smtClean="0"/>
              <a:t>Accredited Through September 2023</a:t>
            </a:r>
          </a:p>
          <a:p>
            <a:endParaRPr lang="en-US" b="1" dirty="0"/>
          </a:p>
          <a:p>
            <a:pPr marL="0" indent="0">
              <a:buNone/>
            </a:pPr>
            <a:endParaRPr lang="en-US" b="1" dirty="0" smtClean="0"/>
          </a:p>
        </p:txBody>
      </p:sp>
    </p:spTree>
    <p:extLst>
      <p:ext uri="{BB962C8B-B14F-4D97-AF65-F5344CB8AC3E}">
        <p14:creationId xmlns:p14="http://schemas.microsoft.com/office/powerpoint/2010/main" val="1978081749"/>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b="1" dirty="0" smtClean="0"/>
              <a:t>ABET in The William States Lee College of Engineering (cont’d)</a:t>
            </a: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4343400"/>
          </a:xfrm>
        </p:spPr>
        <p:txBody>
          <a:bodyPr>
            <a:normAutofit/>
          </a:bodyPr>
          <a:lstStyle/>
          <a:p>
            <a:r>
              <a:rPr lang="en-US" b="1" dirty="0" smtClean="0"/>
              <a:t>We Have Met ABET, and It is Us.</a:t>
            </a:r>
          </a:p>
          <a:p>
            <a:pPr marL="0" indent="0">
              <a:buNone/>
            </a:pPr>
            <a:endParaRPr lang="en-US" b="1" dirty="0" smtClean="0"/>
          </a:p>
          <a:p>
            <a:r>
              <a:rPr lang="en-US" b="1" dirty="0" smtClean="0"/>
              <a:t>“We have met the </a:t>
            </a:r>
          </a:p>
          <a:p>
            <a:pPr marL="0" indent="0">
              <a:buNone/>
            </a:pPr>
            <a:r>
              <a:rPr lang="en-US" b="1" dirty="0" smtClean="0"/>
              <a:t>	enemy, and they are</a:t>
            </a:r>
          </a:p>
          <a:p>
            <a:pPr marL="0" indent="0">
              <a:buNone/>
            </a:pPr>
            <a:r>
              <a:rPr lang="en-US" b="1" smtClean="0"/>
              <a:t>	ours…” </a:t>
            </a:r>
            <a:r>
              <a:rPr lang="en-US" b="1" dirty="0" smtClean="0"/>
              <a:t>Oliver Hazard</a:t>
            </a:r>
          </a:p>
          <a:p>
            <a:pPr marL="0" indent="0">
              <a:buNone/>
            </a:pPr>
            <a:r>
              <a:rPr lang="en-US" b="1" dirty="0" smtClean="0"/>
              <a:t>	Perry, the Battle of 	</a:t>
            </a:r>
          </a:p>
          <a:p>
            <a:pPr marL="0" indent="0">
              <a:buNone/>
            </a:pPr>
            <a:r>
              <a:rPr lang="en-US" b="1" dirty="0" smtClean="0"/>
              <a:t>	Lake Erie, 1813. </a:t>
            </a:r>
          </a:p>
          <a:p>
            <a:endParaRPr lang="en-US" b="1" dirty="0"/>
          </a:p>
          <a:p>
            <a:pPr marL="0" indent="0">
              <a:buNone/>
            </a:pPr>
            <a:endParaRPr lang="en-US" b="1" dirty="0" smtClean="0"/>
          </a:p>
        </p:txBody>
      </p:sp>
      <p:sp>
        <p:nvSpPr>
          <p:cNvPr id="4" name="AutoShape 2" descr="data:image/jpeg;base64,/9j/4AAQSkZJRgABAQAAAQABAAD/2wCEAAkGBxQTEhQRERQVFhUXGRsbFhcVGB4bHRsgFxsYHBogGxgdHCgiGx0mHBYXIjEhJykrLi4vHCUzODMtNygtLywBCgoKBQUFDgUFDisZExkrKysrKysrKysrKysrKysrKysrKysrKysrKysrKysrKysrKysrKysrKysrKysrKysrK//AABEIAOIA3wMBIgACEQEDEQH/xAAcAAEAAwEBAQEBAAAAAAAAAAAABQYHBAMCAQj/xABFEAACAQMDAgQCBwQHBgYDAAABAgMABBEFEiEGMRMiQVEHYRQjMkJxgZEzYqGxJVJjcoLB0RUkQ3OSslOTorPC4TRUZP/EABQBAQAAAAAAAAAAAAAAAAAAAAD/xAAUEQEAAAAAAAAAAAAAAAAAAAAA/9oADAMBAAIRAxEAPwDcaUpQKUpQKUqIuiJ52t9zBI0V5ApK7jIWCKWHOMRsSB3yvpkEO+4vok+3Ii/3mA/ma/YryNvsujfgwP8AI1xp07aDtbQf+Un+leMvSdi3LWdsT7+Emf1xQTNKgx0laj7EbJ/y5ZE/7XFH6ZT7s92vyFzJ/mTQTlKrL9HgnP02/H4XB/zFei9LcjN5fH5eMP8AJaCxUqvydNMfs3t6v4SIf4tGTXHN0Y7d9S1D8pUH8oxQWylUc/DaNjmS+1F/kblgP4AUPwvtD9qW9b+9cyf60F2LgdyK+HuEHJZR+JFUwfCjTc5aOV/788h/+VdEfww0oHP0OM/iWP8ANqCcvOpLSIZlurdB+9Kg/wA/nUfL17pq976249pFP8ATXrbdE6fH9iyth8/CUn9SK6U6Zswci1twf+Un+lBCH4oaVnH0yP8AR8frtqc0fqK1uv8A8a4ilx3COCR+K9xXld9JWMoxJaW7fjEv8wKpWv8AwdtyfH013tLhTujKsSmfw+0v4g/ke1Bp9Kofw66rmkeTTdSXZfQDk+kycYdccE++OD39wL5QKUpQKUpQKUpQKUpQKpOgXbrrepW7kFXjgmj9wAojI/DOT+dXaqbqNn4euWlwM4mtpoW9sxlZF/Mgv/00Fyr8zQ1guqdW3FhDqWkSmSS5aQi1fBLOly2WII+9hiRj1bA7UG8s4GASBngfP149+Aa+J51QbnZVA7liAP1NY107rsutXdkVLJFYw+LcMCRumZSgAPscZHyLCqbolwt0rNc2eo6lcb2wPEcQjnjlckfP0oP6bDZ5pmoi5uJBYvIy+FKLcsVXnY4jyQD67W4/KsPsfiHK2iyWiwXU0uyXxrnnam92O4uMngMO+KD+hPGXbvyNuM5zxgeuaCZcA5GGxg54Oe2D65rELrqBRpenaSLhLcz24e4mcjEcRyQMZyWftgc4/Gq5pmu3Fxp3hRTZuNLkE8QBOJYU4J+fh9+futig/pGW4VdoZgCxwuTjJwTge5wDx8qT3CopZ2VVHcsQAPzNY9aaw2u3iXCCSO0sI/FI7FpypIAIP3SP0B/rVQNE06e9iE0ttf3zEnzPNsg4P9dgScevmFB/UasCMjkH1r8WUHIBBwcHHocA4PscEVC9S69HYWT3MoAEajCA92xhVH5/wrDdO6r1Oye4jmjc3Gposlv6bXlbYrAHt5eNp7bUzQf0YkgIyCCPccj9a4X1y2EqwGeLxXOFjDgsSATwoOewNYHBrsq6De6fKXjntJI+MkNsklGQTnnDM35EVK9D6VLHNbvDpkdqGx/vV1KWk8ykZjRmXDHPACmg3WSUKMsQAPUnA/U0hlV1DKQykZBByCD6gjvWCap0bN/tSwstRvZrpbkSNJ5mUDYrEBck8cD0FbpplgkEMcEQxHGoRBnOAowOTyeBQV7WbRBqunzbRvKXCFvUqFUgH8CT+pq11WNaf+k9OX9y6P6LGP8AOrPQKUpQKUpQKUpQKUpQKqfV7FbzSm9PpLqf8dvMBVsqm9fMRPpR/wD7lH6xSj/WguVVnVOj4ZtRttRbG+BGXbj7RJHhkn93Mn5ke1WYUoIDpbpeKyFwIuPHmeU4Hbd9lR8gP5mqHpPwnughhl1SZIdzN4Ntlftk92J5z7bah/ifHrFtDNdy35SIzFIoYCVOxi23LKFwdoHv+NemtQnSYNOdbufbdXMUl3I7ZZlUIxGQN20Atx60GuvpI+iG0V2x4PhB28zY2bAx9z61AwdDLHpJ0qOZgpUqZWUE+d9znbkD1IHPHHeqF1p8Sor2ext9OmnANyglZQ0YcFlAHcMe54IFQPUmsyz6je28s2pSxpKyRw2fbbk5DfL0HlOaDSNK+ElgshkmU3HEax+IxwqxxonIUgMSVJ9uQABipiz6Fs4Ls3sUaR/UmIxqAseD3bHbJXynPpXR8PkYafbq0D2+1SoikOXVVZgpY4HJUBu3rWCxag97LOt3/tK9cSMqQwNiLAPG8gHb+S9qDdulul4LSzkt7UgpKZWDjnPiE7eQeQqbVznnb86oGh/A8hUW7vXZFO7wYgQgOcnliRz/AHRXDcdXTaZe2W+F44DZRrPbAlvDVHlCtzzuVcZJ78/LEfc9Y3Dprl1DdSlUaFbZgxAVXnx5F7L5ARnvQbL1Z0/DeiCOcgLHMkm0n7ZUN5e/rmvfUen4Zrm2upBmS33+H/jABz74xkexrCOjS0s1rcx2l/d3Cspea4kPgoTwWXg5UZJGWFTHUXxFkGqx3yBzp9u7WxZfsuWXMhHueAR8kHvQX3q/4eRXYvWjcRS3Swh2K5A8Bw2cZB8wCg8/dFc3THwmtbWaO6eae4mjwUaRsKCBxhRzjnsSRWfaB1ZdXd7Kl0Xgj1SFooG+6m3ckZTntnepPqWzXW/WupWMTaLLEz3p2x2synOUfyqeftEY8rfr9nkNXv8ApeO4vrbUGkObdGEaLjBL5BYt6jBPH8asVV7oLp82NjDas5dkGWJOQGbkhfZQTgf/AHVhoKnrZ/pfTR/ZXf8AKGrZVQ1pv6Z04f2F2f18H/SrfQKUpQKUpQKUpQKUpQKrXWtoXNiR9y9hY/gN2f51ZajdVTdJbL/a7j+CxyH+eKCRorA9qh+rdeSytJbl+dowi+rO3CKPxOKzP4a9QT2moy6ZqLqXuT4yMGyBJINzJ8s8jHuvzoLz8SOlW1K0W1SRY/rFcswJ4UN2A7nkeorn6p6J+lvpysUaG1bMqOM+IAqgADtyV5B9/WqF0Z8Rja3l5aXjEWxuJ/BlbJEbB3Own+qfb0PyPEdc9SXj6RBL9KkWW8vmR5QcYTbtAGMbFGAcDHag1LqbosXM9g8ZSGK0kMhRU+0QUKgYwAPKcmqdc/DXUnvL2SG+Frb3Epc+GWLtySMqu3GNxH2q4uiIhba4lrZ3st4hhf6WzNuUEdsckZDbBnJxkjNS/wATep/oWradJI0pgVJGeKPncxDop25AJyR3oL70rowsbWK18VpCu7zyfacszOeM/M8c8VmGl/Ca+XxRJqRtonkaRkty3Oc8sdyAcY9644upnv8AXIpvCmt1htZWjSUYPCS/WBewzuAzz2qq6ZctfRh7j/al/Mc7oYzthHJ2hpPNwfkBQbbZ9BRpdw3LSmRIrNbURuoO4AFSztnnKnkYqt3/AMJtltqFtaSIFupIGjEmR4YjfLKSM5ABOP0+dXzUrqRdPklI8GUW7OQpz4bCMnAOOdp4zj0rGp+q7xNFsYomnMt08xmuFVpHVBKwO05zuO73HAxxQW3pj4Z3ETxvc6lLKsSlVgTdsA2FFHL8Yz/V9Knofh5AdLh0yXlUKM7LwWdWDOR6jd5l9wDWadA/QoNTtlWLVFnkLbTc7FV9ysNzIACV7nOTz71f/jdezQ6aWt5GjYyopZDglW3AjI5HOKCf13pOC5ezdlA+iyeIgA4IA4X5DcEb/DXFp3RgXU59Tnk8Z2AWBWGPBXGGA9CfQHjgn3qM+NN/JBpLmKRo3LRrlWKtgnkAjn0rOOqdRubm7FnKt8bWCONRHZoSztsQlmJ45JPJzgDt3oP6GVwexB/Cvqsa+C81ol7d29vBeRybMuLhlYIEbBXyqCrEv2OexrZaCoayP6Z08/2F0P08GrfVU1hf6X08+ng3Y/8AYq10ClKUClKUClKUClKUCuOSQGdE9QjN+GSqj9fN+hrsqpaTfqdXvonOHENv4ak90HisxUf35OfyoOf4i9EtqjWsZmaOCNnaULjcxIUJtzxkebk9s1XtU+C1uFgNk7xzRzIzyu5JKAjdjAwHH2hgDkY9cjVqUGf6Z8Movot3bXjCX6TcPPuQYMZP2drHu3ucepFQ9z8Ink0+209rlVEM0shcIW3K5O0BcjBxjPPf3rWKUFX6G6GttMjZYAWd/tyvjc2PTjsvy/nXnqvSBn1W21FpAEt4yqx7clmbeMk9gBvB9eR6VbKUFN1bo55dQlv1kUbrNrdEIP2m3eYtntz2xVR0b4PXBt0t7zUZREoP1FuSEG7k8tw3JPda2ClBHavp3i2stsh274mjUnnG5SoJ96oV38Nrxbe0t7PUng8CNkfaGUOXYsWwr/PHPt3rTqUFD6L+G6Wc30y4uJbu6xtEkpOFBznaCxOcHGSf0zUl8R+ln1G0FtHIIj4iPuIJ4XOeB685/KrVSgxy6+BnigGbUZpJMjLOmRj1ABcnP51J9S/Da9uLh5IdUlhgbaBEDJhQqqpAUSBT9nPp3rUKUGf2HwzW2sprayuZIbiYqZLvGXODkgAEbRyexzz3NXmwgKRojOXKqql27sQACT8z3r3pQVrWV/pLT2/cuR+qxn/41ZahdWT/AHqyPs0v8Ym/+qmqBSlKBSlKBSlKBSlKBVN686GF80dzBM1teQ/spl9u+1sckcnn0ye+cVcqUGZW/Uut2g2XmnC7C95rVxlh7+GAST/hX8K93+LkEYzdWV/bn1EkGB+pI/lWjUxQZmvxu0442rdMfYRDI/8AXXovxZD/ALDTdRl9tsPf9Ca0YKPYV9UFBj6x1OX9ho0oHbdcTLFj57SMkfhXdbXGtMRuh0+MeuZZWI/6Vx/Grfiv2gp+rdVS2U0P0/wY7eQNmWNZWCOu3arNjA3bjjIH2TU1Y9TWcwzDdW7++2VCR+IzkVKPGGBDAEHuDyD+VQF30Pp0hy9lbE+4iVT+ZUDNBJzazboCzzwqo5JaRQMfiTUJf/EXS4hl72A/8tvE/hHur7X4f6YDn6Db/wDlgj9O1Vvqn4Sw3soO+O2iQYjjtoVXvjcXb7xJGBxwB8zQSun/ABV0uaRYkufMxwu6N1BJ7DcygD86tl/fxwxtLM6xooyzOQAPzNZBc9C2WlPbqvi3FzPJhAcbiseHZY0GACxCqWY8BicgZqufFeG+u75LUs0jJGJJI0yIYN24/aIGQqAZkbvzjHag0m3+MWmu7qHmwnO4QuQVABLYAJCgnHIHb8KmbL4i6ZKMrewr/wAw+GeflIFrBND06B0ntrBjNctBIpdsoJRlJG8NDnAVYioJOXLdgBmrh8BSt4t3DeIk6xpAsYmRXCovigAAjsMn9aDVm6004c/T7P8AK4jP8mqH1b4raZAOLgSt6JApcn5BgNv6muiHoPTGL5sYM7j9wY/LHb2/HNcy9PWED74beOLGQGjjUEbCSSGOSfMufwib0zkIHprXri91W3nnQwR+HIbeA99jq2Xkb/xG2DC44XnsctqtZnpDxvrMckeFQxuIQxYvIAuHdVJwkQKgBsebAxwAa0ygUpSgUpSgUpSgUpSgUpSgUpSgUpSgUpUX1PPIlpO0B2y7CImODh38qHBBBwzA9qD3udUhjfwnkVX2NJtJwdiEBm+QGRzVWuuo717uGG2gXYys7CXIYJjEbyN/wgz52phnIU5C84/dG6elnlivr5QkwEivGDkEK0YjGfWPMTS7T6yfKrmIxknAye598dv5mgqF/omoPJEy3WdrbpOTHGcZwixINxXOCS7n29alJZryJWkka1ZVBOFWVf4guf0U/hU7SgqPSetw38j3AiRJYgYkYuGk2k5b6sgPGpOPtKCfbGK7Oo9BDWF5BAv1ksMg3H7TuUIG5u5JOBX71X01HdIWVIhcKPqpmDBl/CSNlcfkfyPavrpG4Pg/R5BKJoMLKJn8RjnkOJfvq3ODx2IwMYoMT6B6JdNNu9WbcJRBOLZBwR5WR3Prn7QA/P1FTnwd6fuNO1F4blcLPCwRh2Z4jEzAZ5O0SEZxg4OM1smnWCwx+EvK5YgH0DsWI/DJP5VA9ZDw5tPufSO6Ebf3blGi/wC9o6CwrD5yx548vy3Y3Dt+6pz371A6vbK6S7oy8ZRw0ag+ZcEYGBk7tjoAOfrf1n7SfepPszL/ANDFf8qh9bib6PIillYDaGABLE8AqO2Q2GA45UZIGaDOfh/btHqwN2wlv5EYz7MFLVAh2RZHl3nA4HAC45yTWy1ifw3g2alFHCMQIsuDnIclcF/E/wCKzEHL8LxtQYVidsoFKUoFKUoFKUoFKUoFKUoFKUoFKUoFVjrM3Ba0ihCbJJ4/GL5BCxyRyeU9t2Efg9/xwDZ649WtPFidAcMRlD/VdSGRvyYKfyoPGO9mFwYnhAiK5jmRi3IxlZFKjYeeMFgcHt2qSqJ0eeQPJFOwZ8mRMDgI7Nhc+pRgVz7bc96lqBSoPWupUt3EQR5JMAlVKKFDHam55GVQzMCFXOSR2xzUjpd+k8ayx52tngjBBBIZWHowYEEe4oOphxVU6RsGtpprd9/YNGSxdXQEjcrN5gw3AMhJAJyOG4tZqqWukyDUWlEjqqks0ZdnR0lQhCoYnw2V0YFVwpABxmgtlQfWlmZbKcIMuq+JGPd4SJE/9SCpsmoca+rzLDFFJKCFLSKuIwrbhnexG/G3kLn7Q96D00CcOsxXkeM+P8QVh/3VG9Qy+KgRcCJ93i7g2WK7QEAHOCThscnGwctkcHRV00VlKzeYi5miUD18J/BTnk9owSfxqeurBBAqS7WRcbw6g7t3G3HzJxznOcH7RNBnfR+orNq6hA2yMSY2YZQdmC0zrlRIcBViXhFGO/Fa5Wa6W0SaxHBDbrCFEhPLf+HgCOMMUjjwPZdx5AwMnSqBSlKBSlKBSlKBSlKBSlKBSlKBSlKD5dsAn2qn2WLhYZm8QyOElLLKymMSEMqhVONoBAIIOfvd81cSKoOhXTWt4LGfIKgrbNtyJYQcrhh9+MHaw5PlBHDGg+Oi7OaG6dJuAbi9MQ9GicwPu7njxM/mxrQq8YB64wee+M9/l7160EXrelRyq7NtV/DdVduybhjd7ZHv3Az7mubpJwyzyJzFJcSNEfRlwoZh8mkEhB9c59am5YldSrAMp4IYZB/EHvXlLcRx7QzIm4hUBIXJPZVB7n2AoPc1XenJLl5WlnCGNolMbrwTl3O10ycMgwMjg59O1eOrXkk1wsFvv+qfLTI3lRvCc7JADzyYsqc5D+hFSGnJ9Ds1EzbjFGWkZFJyRln2IMseScDk0C61BpWaK2K/ZcGQ4ZVYAgDG4E4bGSARwQcV8aXttLEO6LGIoi8iqNoG1SzcEn0HfJquaeZ3uJJtPS2EcpyztGi9gPKZYnfe2QfRceJnzYwerq2eaTS3jmQRy3DpblVOQPHmWI7T94bWOCQM98DtQQen3K2+n2hkJDrE11NnuWmIkbyerEyYx3G4D71XODxPAWSXakkjCR9+MR5+yOT90BQcHvk1C2NhHPM90xX6KhUrkcM0ZATBJ5RdiHgcuB/VOfTq7V0ML+G/14AKRpJIrYyMk+ErOOM87cfzoOK0dTq8IiKmLZIwyxQ5ZeSsRVfEBOCZcuecZUd9BrHvhbCs199LywHhtsAuDKjMcBwUaJWWRRgkk859ck1sNApSlApSlApSlApSlApSlApSlApSlAqL6j0+CaBxcpuRAX4yGUoM7kYcqwxwQQalK/CKClaBDcJG6fSppPLG8Yba7YmHlAmKncgIIyQW8pOcECuO8M5kjgmaK+mRmdVt5Ht5YgBkeIVbaw8u3zbckjjvXfex3Wmhms4VubQZbwDKI3g9WETN5Wi9QhwV7DIwB09J6nczO7yWEdrGxO4mYNIzL6lFjwfbJbNB19LdSi7QkwvC4LKUkIPKHDgEHurcEHBBqH+IepsY/o9vEkskjeCzNKsRQyKX2o5/4hCAjHbKn2qDverFtL65jSJp5pJnFvAmAd/gwDcScYRm8UFhnGD88U3qY7GeW/YyxWxIePOBdXk2JJF4P7KPyAn0WMKO9BeOj9ZubaI2dxZrauWYW0pYSRySNlgsrhs+Ix+8T5vke/dqVjbyDdJFdSXGJDE5ilIjdW3rtOCE83b3Xg5qg33w4a5eJYJI7S7e1jnlt1BWIsWIGNrExkYXIwRnnitM6A6hmlD2V+hS9twviA9pEPCyqRwQcYOPX9KD30fVrgPHFJauEJx4pLsRkBgX3J2ySuc9wOAOa9NetRfSJbqzqkEiyTOhxyobbGrejHcCSOVHqCRiU1C4dj4MHDn7T+kYPr83P3V/M8d/qNI4EWBcqNrbe/J7kl+MsSckkgknNByariJEWPyrGAFRFIHHAAIBAwPukc1n/UKG+uI7OAHIP1rk7hAAM5aNmLRn2x4ecjDelW67vAp3tMRC3YNwzEAcA4EjHB4I4x61GazZWlvHNdTFbeW5VEJyYztBUkbo5BySCS+4cdzig6emruP6UkEJJRFYDc+Tx94gkkk9yx71d6xf4d3IGreCs8zDw3Ph3A8Q4IBBSfk4B9NzLjszVtFApSlApSlApSlApSlApSlApSlApSlApSo3VtZjgHmyz48qL3PtknyoCRjcxA+dBAfEnUvCigVjiNpC8xzjKW6PMVH94xqv4E1n3TfxEv4dPn1G4SGSE3BESMxRyZGLMEIUgqpPrzweauXUXStzqMTf7SuI7eBTv8G2AYqFB5a4kGScE5wgH41j93qJEdvpOpo9vZQuZY5EhPiyA7tpOX28iQ5IBweKCdvNUuTrUVy6xiUWvigBSI7YSxsxZyft7RIWY8ZJ2ivnpKxGp3v0qXy6bYBm3ScbyCZGZz2LO2ZH+WB7V8a9qYv5m03SraZTcNGJriXdveNAPtbuVjB8xyeeBgcCprVVjdF6e059ttAN+pXfAVVTmTLdixIOfmAOwbAUvWG1DVLy41OzSXah+rMZIYRodq7QMEn1IHqTVx6T6we6+hXUx/3m1nFtcsPKXhusojMB7ShM+x59ahhrE9uJL7SS0cVsUhltJFwfB7wSMp5bxC7sW4YFvapDr6yjDW2sWp8OC+UR3AAGFdvMjEe4dMn96P50G2yyLCuAACc4HufxJGTkjua4dRvQMMpL98bV3RgjAO5wjbCO/NVdOqluGiZWKSEFWQpv8JlBMgYK6lSApYE5GMd81aLALtdreNI2PLSOgG88HLBSGORkkkgjI70HFHosch8S4jjZvK5lKndwcgA7iNpA+62BxxzVO63nuJZA8SysvJQ29w8U2P7OJ/JMMAHAHvUp1B1UUXw5I3BQDxPBPi+XjdJtO3xox5ScAMAcnaMb8zmvZfpBBkiMU/NvJktFPg52vyu2VSRg4SRSO/IDBY/hbcCTUI2OybCygTbPBmjJHmS4iXysSBw37p57gbdWIfDG5Z9VUXalbtYpPrAP20eQB4hwN7DjEg5OCGGRmtvoFKUoFKUoFKUoFKUoFKUoFKUoFKUoPl2wCT2FUwaRc3SpewXXgvIwlRHjWWNVZAqeUkHxNgBznAJOBVzkTIIPYjH61VPh7qP1TWEpAuLNjE6E+Yov7F/mGjKc+9Bwap0sTA306+vJ2by7Y3EKEyYUBYkwGG4gYYn5+tQknTGr2NqoglhvgjFvo88WSFI+ykjNkgcHHHbj2qyfEC7SA2t1JwkVxEWY5wFfcjE8YG0upz6/lVxRgQCOR6YoMC1HrPUbpmiuJpbJCMNFb2khkI9QGPIPz3Co3V7ho9NZbK3lgtEkXxfFXdLcuCCfHA/ZR45AIwe1f0hVX6ksW8dJkkhG5QkiTDaGQMMkyL5iOQNjEqcgepoMzudStjrcjNLG1lqdsI2ZXUhCUVQG58pDIO/9aoLRIpzHfdP7Gu1J3W8kJVljcEMrM5OFjbgnnI5GCTW7T9IWMh3SWVsx9zEn+lSlnYxRLtijSNfZFCj9AKCrQdPCDTyl7JDNKoZ3nuYhIgJAGShx5QiqvccCuG11FbfTijREiMbh4PnV1yWDQAkFVyOEAGzgDAAapvrjXJbWFDbRLNNJIESFiBvABZwCSOdqnHf8DWXdQawzxb4EVljXxLdd2CY1YvJGR3SSIBhgYJVW4yiNQfvUheVYruynMgxuRAxAlAJzsOMxzKc+2SSCAchqTq97GIxcRgNDPxcRYCqzDuQo/ZTrnJxwc7l4LKJm4vYwztExWB2Hj+nhs/7G4CgeXJJjlUYG5TwMriP1KEKZGkQKjMI71F+4wIEc64HcMc7hw2R6SUF5+EMoe7RZH3tHE720p48SJyFYMP66MMNz3Hr3O0Vi3wNtGinkicZAjZkPB8NwypOmfQEiJwPUbTzmtpoFKUoFKUoFKUoFKUoFKUoFKUoFKUoIbUeoFifwxDcyN6+FCzD/AK+F/jVX6g/3l0mXTb9Z4/2c8bRQuv8AiaXzL+6wI9xVp12eRGj2nysSuB3zgnv6Aru59GC+marl1O/nDFjgqUZycOvdsjI2lULHcMEbT3GMhw6jqF9NH9Gure1WJlKzNcTBnkGDnbHCPK3bse/txUH0T1pLazGw8Oa8tYxmOaKMtJEvorhc7wowODn5HsJq1uoLq4ezfayRKpKs2GlHOTM3qkahVYDux2ngc6BpoQIBEmxBwq7NgwPZcDA/Kg8SsV1ErKTg8o65VlPbIPdT7g/gRUJrOnXLKoaGK4wGVpVISUxsPOiqy7VZ9qKSGAIyRtOKtdV/qvq6CxVQ53zPxFCpG5z8yeET3dsAUHPF17ZeAZ5pRAVLK8UpAkVkOGUoCST+Gc1Ay/GOxDBAXJMLSE4wAyruWI/vkAj2BwPWsqaxhvJmu7ssZZpvrPDwFhLEqqOjYbll2hjwTwcY5k7iJAdkAEUiEBAFGDIPNC+e+1ykkBz33x55Y0Hbfa5c3BlF5JFNAQro8IKtGk5RRNEfaGWIBgeQSTnFfWnaNc3O6eCMPJhWk2uqqtzGZEkJBYEK7QRFuOQWqCtLqES2yx5FtMSqKfuxXgaKaMn2jnQsPxzV7+Gwmj+mRPGJd8dq+zcqjdKJEkyzem+M8c9zxzQccVrbwLHbSQ7HdGS5eVIDMzLgIA1x9W8W0DzJuyQPXJrs6i6PaUwSWMJkTwljnUuqqwXaAF5Cn6tpl8vlB2Y+zxYdO0ycvCJWGCWEmBuZVWMo6rcK4GC6jCbdwwT93NddvYvEkfFxl5o22eK0gjRWGFdnfk7ckgE8n1wKCD+HcZh1CW0aMh4bSFZWyCMg4jJI++0e0MfXw19q0yqZ0+FOsakQRvVYAwxyVaNShz+IkH6Vc6BSlKBSlKBSlKBSlKBSlKBSlKBSlKDznhDjawBHzqkdTD6PPAMr4crPvLY+rDbQrYJ5USCJW/dz2GavdUj4mRvJb+Ese4uQn2S3lcorHyg4HmBPbhTQZrbbmbxELQzLK67mxnEcjFdxP7RdqSI+TybUHvzU2fjFLbGQXNt4wEjKJIm2AMFUshQ7ipXdjk84J964bizmMgl8KUgXCsymNuY7iKGVxjHo30gfi5FeCaQ8TzubeaVimJMo31jRmYH7vO76KoyP/wBgn1oPSb4r396yxW0cdpG2cyHzvgdyNwwB352nGD/VNQ0tlGiLNPO30h5GYTyKWyEPaY53OPDYgoBjBI+5XNp3T11LHHIqyrKAw+thcffUbSfnvQ5xyd555rwstCvb2ExziWMmQbfFiYDcMso3bfIG3zZY8btucZoPW5stpeXBYXO6Ngrq28MNsbIVBD4kET7g2c5yM18X2i3rzo0kXh+PhVk35UsQmWSRTty0qKygtkN3wO3d05oV9ZBra8srk20kilihyqEcBx4aOwPuUIOPfFXW1YJPLp09jcwxndItxDNLPES5LFyrLtOSckYOOeOM0FD1HSPEtHlTaklqhMsQPmikd4WXCnkA7XbPoWYcY50zSIkxdM0qRLJbWzrMo/Zs0tw6MwbjKO6n2wAeKiNa0K6huHnERmuEtyY5BuaObEkYAcEkllUtwxzg9zgEdGhRypqd9HcWkkkUkcCoLdPqQIxuxukKrg88flQT1pYKrRpFcAJveSFfBdjhySXLZ4yXn+sIwQ35nvheKBlnu3t2lCBVMcRDtnZtC7izMcD09/TBNRECRrvvIbO7iV0YlEhhDgR5DYVjvUndkIME8kVzWmqIjR+KNUkDqrAPbq4OFK/8IZjJ7FTjAyMc5oJDo5kk1jV5BnepgQgg42+EuPlncH/hV9qgfDi3f6bq1w8UkXiToFEgwcIrZIIyCMn0JFX+gUpSgUpSgUpSgUpSgUpSgUpSgUpSgUpSgUpSgUpSgUpSgUpSgUpSgUpSgUpSgUpSg//Z"/>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3"/>
          <a:stretch>
            <a:fillRect/>
          </a:stretch>
        </p:blipFill>
        <p:spPr>
          <a:xfrm>
            <a:off x="5105400" y="2667000"/>
            <a:ext cx="2932351" cy="2971800"/>
          </a:xfrm>
          <a:prstGeom prst="rect">
            <a:avLst/>
          </a:prstGeom>
        </p:spPr>
      </p:pic>
    </p:spTree>
    <p:extLst>
      <p:ext uri="{BB962C8B-B14F-4D97-AF65-F5344CB8AC3E}">
        <p14:creationId xmlns:p14="http://schemas.microsoft.com/office/powerpoint/2010/main" val="2062260593"/>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b="1" dirty="0" smtClean="0"/>
              <a:t>ABET in The William States Lee College of Engineering (cont’d)</a:t>
            </a: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4191000"/>
          </a:xfrm>
        </p:spPr>
        <p:txBody>
          <a:bodyPr>
            <a:normAutofit/>
          </a:bodyPr>
          <a:lstStyle/>
          <a:p>
            <a:pPr marL="0" indent="0">
              <a:buNone/>
            </a:pPr>
            <a:endParaRPr lang="en-US" b="1" dirty="0" smtClean="0"/>
          </a:p>
          <a:p>
            <a:r>
              <a:rPr lang="en-US" sz="5400" b="1" dirty="0" smtClean="0"/>
              <a:t> </a:t>
            </a:r>
            <a:r>
              <a:rPr lang="en-US" sz="7200" b="1" dirty="0" smtClean="0"/>
              <a:t>QUESTIONS?</a:t>
            </a:r>
            <a:endParaRPr lang="en-US" sz="7200" dirty="0" smtClean="0"/>
          </a:p>
        </p:txBody>
      </p:sp>
    </p:spTree>
    <p:extLst>
      <p:ext uri="{BB962C8B-B14F-4D97-AF65-F5344CB8AC3E}">
        <p14:creationId xmlns:p14="http://schemas.microsoft.com/office/powerpoint/2010/main" val="278273865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b="1" dirty="0" smtClean="0"/>
              <a:t>Advisory Boards – History </a:t>
            </a:r>
            <a:br>
              <a:rPr lang="en-US" b="1" dirty="0" smtClean="0"/>
            </a:b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3657600"/>
          </a:xfrm>
        </p:spPr>
        <p:txBody>
          <a:bodyPr>
            <a:normAutofit/>
          </a:bodyPr>
          <a:lstStyle/>
          <a:p>
            <a:r>
              <a:rPr lang="en-US" b="1" dirty="0" smtClean="0"/>
              <a:t>Honor Alumni and Raise Funds for College</a:t>
            </a:r>
          </a:p>
          <a:p>
            <a:r>
              <a:rPr lang="en-US" b="1" dirty="0" smtClean="0"/>
              <a:t>Evaluate and Advise Programs</a:t>
            </a:r>
          </a:p>
          <a:p>
            <a:r>
              <a:rPr lang="en-US" b="1" dirty="0" smtClean="0"/>
              <a:t>Evaluate Curriculum and Graduates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b="1" dirty="0" smtClean="0"/>
              <a:t>Advisory Boards – Present </a:t>
            </a:r>
            <a:br>
              <a:rPr lang="en-US" b="1" dirty="0" smtClean="0"/>
            </a:b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3657600"/>
          </a:xfrm>
        </p:spPr>
        <p:txBody>
          <a:bodyPr>
            <a:normAutofit/>
          </a:bodyPr>
          <a:lstStyle/>
          <a:p>
            <a:r>
              <a:rPr lang="en-US" b="1" dirty="0" smtClean="0"/>
              <a:t>Honor Alumni and Raise Funds </a:t>
            </a:r>
            <a:r>
              <a:rPr lang="en-US" b="1" smtClean="0"/>
              <a:t>for College</a:t>
            </a:r>
            <a:endParaRPr lang="en-US" b="1" dirty="0" smtClean="0"/>
          </a:p>
          <a:p>
            <a:r>
              <a:rPr lang="en-US" b="1" dirty="0" smtClean="0"/>
              <a:t>Evaluate and Advise Programs</a:t>
            </a:r>
          </a:p>
          <a:p>
            <a:r>
              <a:rPr lang="en-US" b="1" dirty="0" smtClean="0"/>
              <a:t>Evaluate Curriculum and Graduates</a:t>
            </a:r>
          </a:p>
        </p:txBody>
      </p:sp>
    </p:spTree>
    <p:extLst>
      <p:ext uri="{BB962C8B-B14F-4D97-AF65-F5344CB8AC3E}">
        <p14:creationId xmlns:p14="http://schemas.microsoft.com/office/powerpoint/2010/main" val="301597831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b="1" dirty="0" smtClean="0"/>
              <a:t>ABET – A Four Letter Word </a:t>
            </a:r>
            <a:br>
              <a:rPr lang="en-US" b="1" dirty="0" smtClean="0"/>
            </a:b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3657600"/>
          </a:xfrm>
        </p:spPr>
        <p:txBody>
          <a:bodyPr>
            <a:normAutofit/>
          </a:bodyPr>
          <a:lstStyle/>
          <a:p>
            <a:r>
              <a:rPr lang="en-US" b="1" dirty="0" smtClean="0"/>
              <a:t>Founded in 1932</a:t>
            </a:r>
          </a:p>
          <a:p>
            <a:pPr lvl="1"/>
            <a:r>
              <a:rPr lang="en-US" dirty="0" smtClean="0"/>
              <a:t>Engineers’ Council for Professional Development</a:t>
            </a:r>
          </a:p>
          <a:p>
            <a:pPr lvl="1"/>
            <a:r>
              <a:rPr lang="en-US" dirty="0" smtClean="0"/>
              <a:t>Seven Founding Societies</a:t>
            </a:r>
          </a:p>
          <a:p>
            <a:pPr lvl="1"/>
            <a:r>
              <a:rPr lang="en-US" dirty="0" err="1" smtClean="0"/>
              <a:t>ASCE</a:t>
            </a:r>
            <a:r>
              <a:rPr lang="en-US" dirty="0" smtClean="0"/>
              <a:t>, </a:t>
            </a:r>
            <a:r>
              <a:rPr lang="en-US" dirty="0" err="1" smtClean="0"/>
              <a:t>AIME</a:t>
            </a:r>
            <a:r>
              <a:rPr lang="en-US" dirty="0" smtClean="0"/>
              <a:t>, </a:t>
            </a:r>
            <a:r>
              <a:rPr lang="en-US" dirty="0" err="1" smtClean="0"/>
              <a:t>ASME</a:t>
            </a:r>
            <a:r>
              <a:rPr lang="en-US" dirty="0" smtClean="0"/>
              <a:t>, IEEE, </a:t>
            </a:r>
            <a:r>
              <a:rPr lang="en-US" dirty="0" err="1" smtClean="0"/>
              <a:t>ASEE</a:t>
            </a:r>
            <a:r>
              <a:rPr lang="en-US" dirty="0" smtClean="0"/>
              <a:t>, </a:t>
            </a:r>
            <a:r>
              <a:rPr lang="en-US" dirty="0" err="1" smtClean="0"/>
              <a:t>AIChE</a:t>
            </a:r>
            <a:r>
              <a:rPr lang="en-US" dirty="0" smtClean="0"/>
              <a:t>, </a:t>
            </a:r>
            <a:r>
              <a:rPr lang="en-US" dirty="0" err="1" smtClean="0"/>
              <a:t>NCEES</a:t>
            </a:r>
            <a:endParaRPr lang="en-US" dirty="0" smtClean="0"/>
          </a:p>
          <a:p>
            <a:r>
              <a:rPr lang="en-US" b="1" dirty="0" smtClean="0"/>
              <a:t>Evaluated First Program in 1936</a:t>
            </a:r>
          </a:p>
          <a:p>
            <a:r>
              <a:rPr lang="en-US" b="1" dirty="0" smtClean="0"/>
              <a:t>Evaluated First Technology Program 1946</a:t>
            </a:r>
          </a:p>
          <a:p>
            <a:r>
              <a:rPr lang="en-US" b="1" dirty="0" smtClean="0"/>
              <a:t>Accreditation Focused on Curriculum</a:t>
            </a:r>
            <a:endParaRPr lang="en-US" b="1" dirty="0"/>
          </a:p>
        </p:txBody>
      </p:sp>
    </p:spTree>
    <p:extLst>
      <p:ext uri="{BB962C8B-B14F-4D97-AF65-F5344CB8AC3E}">
        <p14:creationId xmlns:p14="http://schemas.microsoft.com/office/powerpoint/2010/main" val="236532779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b="1" dirty="0" smtClean="0"/>
              <a:t>ABET – History (cont’d)</a:t>
            </a:r>
            <a:br>
              <a:rPr lang="en-US" b="1" dirty="0" smtClean="0"/>
            </a:b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3962400"/>
          </a:xfrm>
        </p:spPr>
        <p:txBody>
          <a:bodyPr>
            <a:normAutofit/>
          </a:bodyPr>
          <a:lstStyle/>
          <a:p>
            <a:pPr marL="396875" lvl="1">
              <a:buBlip>
                <a:blip r:embed="rId3"/>
              </a:buBlip>
            </a:pPr>
            <a:r>
              <a:rPr lang="en-US" sz="3200" b="1" dirty="0" smtClean="0"/>
              <a:t>1980 Accreditation </a:t>
            </a:r>
            <a:r>
              <a:rPr lang="en-US" sz="3200" b="1" dirty="0"/>
              <a:t>Board for Engineering and </a:t>
            </a:r>
            <a:r>
              <a:rPr lang="en-US" sz="3200" b="1" dirty="0" smtClean="0"/>
              <a:t>Technology</a:t>
            </a:r>
            <a:endParaRPr lang="en-US" b="1" dirty="0" smtClean="0"/>
          </a:p>
          <a:p>
            <a:r>
              <a:rPr lang="en-US" b="1" dirty="0" smtClean="0"/>
              <a:t>1985 Computer Sciences Accreditation Board </a:t>
            </a:r>
          </a:p>
          <a:p>
            <a:r>
              <a:rPr lang="en-US" b="1" dirty="0" smtClean="0"/>
              <a:t>2005 Renamed to ABET</a:t>
            </a:r>
          </a:p>
          <a:p>
            <a:r>
              <a:rPr lang="en-US" b="1" dirty="0"/>
              <a:t>1997 Recognized by Council for Higher Education Accreditation</a:t>
            </a:r>
          </a:p>
          <a:p>
            <a:r>
              <a:rPr lang="en-US" b="1" dirty="0"/>
              <a:t>Accredits Over 3100 Programs at More Than 600 Colleges and </a:t>
            </a:r>
            <a:r>
              <a:rPr lang="en-US" b="1" dirty="0" smtClean="0"/>
              <a:t>Universities Worldwide</a:t>
            </a:r>
            <a:endParaRPr lang="en-US" b="1" dirty="0"/>
          </a:p>
          <a:p>
            <a:endParaRPr lang="en-US" b="1" dirty="0" smtClean="0"/>
          </a:p>
          <a:p>
            <a:pPr marL="0" indent="0">
              <a:buNone/>
            </a:pPr>
            <a:endParaRPr lang="en-US" b="1" dirty="0"/>
          </a:p>
        </p:txBody>
      </p:sp>
    </p:spTree>
    <p:extLst>
      <p:ext uri="{BB962C8B-B14F-4D97-AF65-F5344CB8AC3E}">
        <p14:creationId xmlns:p14="http://schemas.microsoft.com/office/powerpoint/2010/main" val="12806229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b="1" dirty="0" smtClean="0"/>
              <a:t>ABET – History (cont’d)</a:t>
            </a:r>
            <a:br>
              <a:rPr lang="en-US" b="1" dirty="0" smtClean="0"/>
            </a:b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4114800"/>
          </a:xfrm>
        </p:spPr>
        <p:txBody>
          <a:bodyPr>
            <a:normAutofit/>
          </a:bodyPr>
          <a:lstStyle/>
          <a:p>
            <a:r>
              <a:rPr lang="en-US" b="1" dirty="0" smtClean="0"/>
              <a:t>1997 Engineering Criteria 2000 (EC2000) Adopted</a:t>
            </a:r>
            <a:endParaRPr lang="en-US" dirty="0" smtClean="0"/>
          </a:p>
          <a:p>
            <a:pPr lvl="1"/>
            <a:r>
              <a:rPr lang="en-US" dirty="0" smtClean="0"/>
              <a:t>Major Shift in Evaluation Process</a:t>
            </a:r>
          </a:p>
          <a:p>
            <a:pPr lvl="1"/>
            <a:r>
              <a:rPr lang="en-US" dirty="0" smtClean="0"/>
              <a:t>Focuses on Outcomes and Learning not Curriculum</a:t>
            </a:r>
          </a:p>
          <a:p>
            <a:pPr lvl="1"/>
            <a:r>
              <a:rPr lang="en-US" dirty="0" smtClean="0"/>
              <a:t>Continuous Improvement Tied to Specific Goals and Missions of the Colleges and Programs</a:t>
            </a:r>
          </a:p>
          <a:p>
            <a:pPr lvl="1"/>
            <a:r>
              <a:rPr lang="en-US" dirty="0" smtClean="0"/>
              <a:t>Fostering Innovation Rather than Stifling It</a:t>
            </a:r>
          </a:p>
          <a:p>
            <a:r>
              <a:rPr lang="en-US" b="1" dirty="0" smtClean="0"/>
              <a:t>Responding to Industry Concerns  </a:t>
            </a:r>
          </a:p>
        </p:txBody>
      </p:sp>
    </p:spTree>
    <p:extLst>
      <p:ext uri="{BB962C8B-B14F-4D97-AF65-F5344CB8AC3E}">
        <p14:creationId xmlns:p14="http://schemas.microsoft.com/office/powerpoint/2010/main" val="113292090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b="1" dirty="0" smtClean="0"/>
              <a:t>EC2000 Accreditation Process</a:t>
            </a:r>
            <a:br>
              <a:rPr lang="en-US" b="1" dirty="0" smtClean="0"/>
            </a:b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3962400"/>
          </a:xfrm>
        </p:spPr>
        <p:txBody>
          <a:bodyPr>
            <a:normAutofit lnSpcReduction="10000"/>
          </a:bodyPr>
          <a:lstStyle/>
          <a:p>
            <a:r>
              <a:rPr lang="en-US" b="1" dirty="0" smtClean="0"/>
              <a:t>Program Defined Mission and Vision</a:t>
            </a:r>
          </a:p>
          <a:p>
            <a:r>
              <a:rPr lang="en-US" b="1" dirty="0" smtClean="0"/>
              <a:t>Program Educational Objectives</a:t>
            </a:r>
          </a:p>
          <a:p>
            <a:pPr lvl="1"/>
            <a:r>
              <a:rPr lang="en-US" dirty="0" smtClean="0"/>
              <a:t>What Graduates Should be Doing 3-5 Years Out</a:t>
            </a:r>
          </a:p>
          <a:p>
            <a:pPr lvl="1"/>
            <a:r>
              <a:rPr lang="en-US" dirty="0" smtClean="0"/>
              <a:t>Set and Reviewed in Conjunction with Program </a:t>
            </a:r>
            <a:r>
              <a:rPr lang="en-US" dirty="0" err="1" smtClean="0"/>
              <a:t>Identnfied</a:t>
            </a:r>
            <a:r>
              <a:rPr lang="en-US" dirty="0" smtClean="0"/>
              <a:t> Constituencies, Employers, </a:t>
            </a:r>
            <a:r>
              <a:rPr lang="en-US" dirty="0"/>
              <a:t>Students</a:t>
            </a:r>
            <a:r>
              <a:rPr lang="en-US" dirty="0" smtClean="0"/>
              <a:t>, Faculty, …</a:t>
            </a:r>
          </a:p>
          <a:p>
            <a:r>
              <a:rPr lang="en-US" b="1" dirty="0" smtClean="0"/>
              <a:t>Student Outcomes</a:t>
            </a:r>
          </a:p>
          <a:p>
            <a:pPr lvl="1"/>
            <a:r>
              <a:rPr lang="en-US" dirty="0" smtClean="0"/>
              <a:t>ABET (a) – (k) and (l), (m), (n), (o) …</a:t>
            </a:r>
          </a:p>
          <a:p>
            <a:pPr lvl="1"/>
            <a:r>
              <a:rPr lang="en-US" dirty="0" smtClean="0"/>
              <a:t>Measures of What Students Learn</a:t>
            </a:r>
          </a:p>
        </p:txBody>
      </p:sp>
    </p:spTree>
    <p:extLst>
      <p:ext uri="{BB962C8B-B14F-4D97-AF65-F5344CB8AC3E}">
        <p14:creationId xmlns:p14="http://schemas.microsoft.com/office/powerpoint/2010/main" val="130233424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b="1" dirty="0" smtClean="0"/>
              <a:t>EC2000 Accreditation Process (cont’d)</a:t>
            </a:r>
            <a:br>
              <a:rPr lang="en-US" b="1" dirty="0" smtClean="0"/>
            </a:b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a:bodyPr>
          <a:lstStyle/>
          <a:p>
            <a:r>
              <a:rPr lang="en-US" b="1" dirty="0" smtClean="0"/>
              <a:t>Continuous Improvement Process</a:t>
            </a:r>
          </a:p>
          <a:p>
            <a:pPr lvl="1"/>
            <a:r>
              <a:rPr lang="en-US" dirty="0" smtClean="0"/>
              <a:t>Data Driven from Student Outcomes</a:t>
            </a:r>
          </a:p>
          <a:p>
            <a:pPr lvl="1"/>
            <a:r>
              <a:rPr lang="en-US" dirty="0" smtClean="0"/>
              <a:t>Alumni and Employer Input</a:t>
            </a:r>
          </a:p>
          <a:p>
            <a:pPr lvl="1"/>
            <a:r>
              <a:rPr lang="en-US" dirty="0" smtClean="0"/>
              <a:t>Anecdotal Information</a:t>
            </a:r>
          </a:p>
          <a:p>
            <a:r>
              <a:rPr lang="en-US" b="1" dirty="0" smtClean="0"/>
              <a:t>Qualified and Adequate Faculty</a:t>
            </a:r>
          </a:p>
          <a:p>
            <a:r>
              <a:rPr lang="en-US" b="1" dirty="0" smtClean="0"/>
              <a:t>Adequate Facilities</a:t>
            </a:r>
          </a:p>
        </p:txBody>
      </p:sp>
    </p:spTree>
    <p:extLst>
      <p:ext uri="{BB962C8B-B14F-4D97-AF65-F5344CB8AC3E}">
        <p14:creationId xmlns:p14="http://schemas.microsoft.com/office/powerpoint/2010/main" val="385202634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b="1" dirty="0" smtClean="0"/>
              <a:t>Program Educational Objectives – Example</a:t>
            </a:r>
            <a:endParaRPr lang="en-US" b="1"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fontScale="92500" lnSpcReduction="10000"/>
          </a:bodyPr>
          <a:lstStyle/>
          <a:p>
            <a:r>
              <a:rPr lang="en-US" b="1" dirty="0" smtClean="0"/>
              <a:t>Developed by the Program</a:t>
            </a:r>
          </a:p>
          <a:p>
            <a:pPr lvl="1"/>
            <a:r>
              <a:rPr lang="en-US" dirty="0"/>
              <a:t>Our graduates will apply their knowledge to areas beyond their coursework, enabling them to succeed as engineers in: society, graduate or professional studies, and lifelong learning.</a:t>
            </a:r>
          </a:p>
          <a:p>
            <a:pPr lvl="1"/>
            <a:r>
              <a:rPr lang="en-US" dirty="0"/>
              <a:t>Our graduates will contribute to safety and make ethical engineering and societal decisions.</a:t>
            </a:r>
          </a:p>
          <a:p>
            <a:pPr lvl="1"/>
            <a:r>
              <a:rPr lang="en-US" dirty="0"/>
              <a:t>Our graduates will successfully contribute to the design, manufacture, implementation and management of engineering systems.</a:t>
            </a:r>
          </a:p>
          <a:p>
            <a:pPr marL="517525" lvl="1" indent="0">
              <a:buNone/>
            </a:pPr>
            <a:endParaRPr lang="en-US" dirty="0" smtClean="0"/>
          </a:p>
        </p:txBody>
      </p:sp>
    </p:spTree>
    <p:extLst>
      <p:ext uri="{BB962C8B-B14F-4D97-AF65-F5344CB8AC3E}">
        <p14:creationId xmlns:p14="http://schemas.microsoft.com/office/powerpoint/2010/main" val="65114248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ample presentation slides">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extLst>
    <a:ext uri="{05A4C25C-085E-4340-85A3-A5531E510DB2}">
      <thm15:themeFamily xmlns:thm15="http://schemas.microsoft.com/office/thememl/2012/main" name="ABET-advisory-mtg.potx" id="{7019607D-AF23-4818-8E1A-54632439FEA6}" vid="{A01C26D0-58F4-4693-8865-FCA51F9AF8F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ABET-advisory-mtg</Template>
  <TotalTime>341</TotalTime>
  <Words>2671</Words>
  <Application>Microsoft Office PowerPoint</Application>
  <PresentationFormat>On-screen Show (4:3)</PresentationFormat>
  <Paragraphs>188</Paragraphs>
  <Slides>19</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Sample presentation slides</vt:lpstr>
      <vt:lpstr>Advisory Boards – The Good, The Bad, and The Reality</vt:lpstr>
      <vt:lpstr>Advisory Boards – History  </vt:lpstr>
      <vt:lpstr>Advisory Boards – Present  </vt:lpstr>
      <vt:lpstr>ABET – A Four Letter Word  </vt:lpstr>
      <vt:lpstr>ABET – History (cont’d) </vt:lpstr>
      <vt:lpstr>ABET – History (cont’d) </vt:lpstr>
      <vt:lpstr>EC2000 Accreditation Process </vt:lpstr>
      <vt:lpstr>EC2000 Accreditation Process (cont’d) </vt:lpstr>
      <vt:lpstr>Program Educational Objectives – Example</vt:lpstr>
      <vt:lpstr>Program Educational Objectives – Example (cont’d)</vt:lpstr>
      <vt:lpstr>Advisory Boards</vt:lpstr>
      <vt:lpstr>Advisory Boards (cont’d)</vt:lpstr>
      <vt:lpstr>EC2000 Review Process </vt:lpstr>
      <vt:lpstr>ABET in The William States Lee College of Engineering</vt:lpstr>
      <vt:lpstr>ABET in The William States Lee College of Engineering</vt:lpstr>
      <vt:lpstr>ABET in The William States Lee College of Engineering (cont’d)</vt:lpstr>
      <vt:lpstr>ABET in The William States Lee College of Engineering (cont’d)</vt:lpstr>
      <vt:lpstr>ABET in The William States Lee College of Engineering (cont’d)</vt:lpstr>
      <vt:lpstr>ABET in The William States Lee College of Engineering (cont’d)</vt:lpstr>
    </vt:vector>
  </TitlesOfParts>
  <Company>UNC Charlotte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ABET – A Four Letter Word</dc:title>
  <dc:creator>Ron Eugene Smelser</dc:creator>
  <cp:lastModifiedBy>Holder, Rochelle</cp:lastModifiedBy>
  <cp:revision>16</cp:revision>
  <cp:lastPrinted>2014-05-28T16:28:08Z</cp:lastPrinted>
  <dcterms:created xsi:type="dcterms:W3CDTF">2014-05-28T16:15:02Z</dcterms:created>
  <dcterms:modified xsi:type="dcterms:W3CDTF">2018-02-14T18:25:38Z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TC102867421033</vt:lpwstr>
  </property>
</Properties>
</file>